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317" r:id="rId4"/>
    <p:sldId id="314" r:id="rId5"/>
    <p:sldId id="291" r:id="rId6"/>
    <p:sldId id="290" r:id="rId7"/>
    <p:sldId id="289" r:id="rId8"/>
    <p:sldId id="288" r:id="rId9"/>
    <p:sldId id="287" r:id="rId10"/>
    <p:sldId id="286" r:id="rId11"/>
    <p:sldId id="312" r:id="rId12"/>
    <p:sldId id="292" r:id="rId13"/>
    <p:sldId id="285" r:id="rId14"/>
    <p:sldId id="284" r:id="rId15"/>
    <p:sldId id="293" r:id="rId16"/>
    <p:sldId id="282" r:id="rId17"/>
    <p:sldId id="309" r:id="rId18"/>
    <p:sldId id="281" r:id="rId19"/>
    <p:sldId id="280" r:id="rId20"/>
    <p:sldId id="310" r:id="rId21"/>
    <p:sldId id="279" r:id="rId22"/>
    <p:sldId id="276" r:id="rId23"/>
    <p:sldId id="275" r:id="rId24"/>
    <p:sldId id="294" r:id="rId25"/>
    <p:sldId id="274" r:id="rId26"/>
    <p:sldId id="319" r:id="rId27"/>
    <p:sldId id="318" r:id="rId28"/>
    <p:sldId id="313" r:id="rId29"/>
    <p:sldId id="283" r:id="rId30"/>
    <p:sldId id="272" r:id="rId31"/>
    <p:sldId id="296" r:id="rId32"/>
    <p:sldId id="295" r:id="rId33"/>
    <p:sldId id="315" r:id="rId34"/>
    <p:sldId id="271" r:id="rId35"/>
    <p:sldId id="311" r:id="rId36"/>
    <p:sldId id="270" r:id="rId37"/>
    <p:sldId id="269" r:id="rId38"/>
    <p:sldId id="297" r:id="rId39"/>
    <p:sldId id="316" r:id="rId40"/>
    <p:sldId id="298" r:id="rId41"/>
    <p:sldId id="301" r:id="rId42"/>
    <p:sldId id="300" r:id="rId43"/>
    <p:sldId id="299" r:id="rId44"/>
    <p:sldId id="268" r:id="rId45"/>
    <p:sldId id="267" r:id="rId46"/>
    <p:sldId id="302" r:id="rId47"/>
    <p:sldId id="303" r:id="rId48"/>
    <p:sldId id="266" r:id="rId49"/>
    <p:sldId id="264" r:id="rId50"/>
    <p:sldId id="304" r:id="rId51"/>
    <p:sldId id="305" r:id="rId52"/>
    <p:sldId id="30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14D"/>
    <a:srgbClr val="F3E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4B552-31F9-4B44-BE00-796DB83B533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99290E-D62C-4146-B4E1-72DB7A596414}">
      <dgm:prSet phldrT="[Text]"/>
      <dgm:spPr>
        <a:solidFill>
          <a:srgbClr val="26314D"/>
        </a:solidFill>
      </dgm:spPr>
      <dgm:t>
        <a:bodyPr/>
        <a:lstStyle/>
        <a:p>
          <a:r>
            <a:rPr lang="en-US" b="1" dirty="0">
              <a:solidFill>
                <a:srgbClr val="F3E700"/>
              </a:solidFill>
            </a:rPr>
            <a:t>Multi-Channel Fundraising</a:t>
          </a:r>
        </a:p>
      </dgm:t>
    </dgm:pt>
    <dgm:pt modelId="{1E05076D-F7E7-42D7-B198-70E5C4F4A938}" type="parTrans" cxnId="{C05CD890-3A1A-4AAD-9043-4560287FD9C4}">
      <dgm:prSet/>
      <dgm:spPr/>
      <dgm:t>
        <a:bodyPr/>
        <a:lstStyle/>
        <a:p>
          <a:endParaRPr lang="en-US"/>
        </a:p>
      </dgm:t>
    </dgm:pt>
    <dgm:pt modelId="{5246870D-9FDF-4AAF-BC07-D741C169B745}" type="sibTrans" cxnId="{C05CD890-3A1A-4AAD-9043-4560287FD9C4}">
      <dgm:prSet/>
      <dgm:spPr/>
      <dgm:t>
        <a:bodyPr/>
        <a:lstStyle/>
        <a:p>
          <a:endParaRPr lang="en-US"/>
        </a:p>
      </dgm:t>
    </dgm:pt>
    <dgm:pt modelId="{F0804194-4E83-4771-B68F-0212A6B78BC3}">
      <dgm:prSet phldrT="[Text]"/>
      <dgm:spPr>
        <a:solidFill>
          <a:srgbClr val="26314D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Individual Donor</a:t>
          </a:r>
        </a:p>
      </dgm:t>
    </dgm:pt>
    <dgm:pt modelId="{6E51CDC3-695D-47D9-9A17-19CF4C81E58B}" type="parTrans" cxnId="{A092DF17-45B9-4B99-9E64-6797D5EE5BB3}">
      <dgm:prSet/>
      <dgm:spPr/>
      <dgm:t>
        <a:bodyPr/>
        <a:lstStyle/>
        <a:p>
          <a:endParaRPr lang="en-US"/>
        </a:p>
      </dgm:t>
    </dgm:pt>
    <dgm:pt modelId="{9F8FA604-2B18-4664-8F18-13662E3C9C43}" type="sibTrans" cxnId="{A092DF17-45B9-4B99-9E64-6797D5EE5BB3}">
      <dgm:prSet/>
      <dgm:spPr/>
      <dgm:t>
        <a:bodyPr/>
        <a:lstStyle/>
        <a:p>
          <a:endParaRPr lang="en-US"/>
        </a:p>
      </dgm:t>
    </dgm:pt>
    <dgm:pt modelId="{6B0270D0-5684-4826-8DCB-263F85E3F865}">
      <dgm:prSet phldrT="[Text]"/>
      <dgm:spPr>
        <a:solidFill>
          <a:srgbClr val="26314D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Corporate Partner</a:t>
          </a:r>
        </a:p>
      </dgm:t>
    </dgm:pt>
    <dgm:pt modelId="{1CD190EF-BD16-42F0-9BF9-0094E0CA7649}" type="parTrans" cxnId="{291215BE-1092-4D92-9076-76694753E7F5}">
      <dgm:prSet/>
      <dgm:spPr/>
      <dgm:t>
        <a:bodyPr/>
        <a:lstStyle/>
        <a:p>
          <a:endParaRPr lang="en-US"/>
        </a:p>
      </dgm:t>
    </dgm:pt>
    <dgm:pt modelId="{103DA2F3-98E8-4CF7-9E07-C991FE5BC6C3}" type="sibTrans" cxnId="{291215BE-1092-4D92-9076-76694753E7F5}">
      <dgm:prSet/>
      <dgm:spPr/>
      <dgm:t>
        <a:bodyPr/>
        <a:lstStyle/>
        <a:p>
          <a:endParaRPr lang="en-US"/>
        </a:p>
      </dgm:t>
    </dgm:pt>
    <dgm:pt modelId="{C9CFA1F9-FFEA-4399-B270-70CE959C972B}">
      <dgm:prSet phldrT="[Text]" custT="1"/>
      <dgm:spPr>
        <a:solidFill>
          <a:srgbClr val="26314D"/>
        </a:solidFill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Legacy Giving</a:t>
          </a:r>
        </a:p>
      </dgm:t>
    </dgm:pt>
    <dgm:pt modelId="{38552226-8AED-4B67-A2BB-1C9F50F37222}" type="parTrans" cxnId="{FE88CC56-5C26-449C-A2F5-98F1FBB1E667}">
      <dgm:prSet/>
      <dgm:spPr/>
      <dgm:t>
        <a:bodyPr/>
        <a:lstStyle/>
        <a:p>
          <a:endParaRPr lang="en-US"/>
        </a:p>
      </dgm:t>
    </dgm:pt>
    <dgm:pt modelId="{9D6F6924-D8E4-416B-80BB-A6F1B4ABF789}" type="sibTrans" cxnId="{FE88CC56-5C26-449C-A2F5-98F1FBB1E667}">
      <dgm:prSet/>
      <dgm:spPr/>
      <dgm:t>
        <a:bodyPr/>
        <a:lstStyle/>
        <a:p>
          <a:endParaRPr lang="en-US"/>
        </a:p>
      </dgm:t>
    </dgm:pt>
    <dgm:pt modelId="{1C792D4B-18BD-4105-928D-845943664EFE}">
      <dgm:prSet phldrT="[Text]" custT="1"/>
      <dgm:spPr>
        <a:solidFill>
          <a:srgbClr val="26314D"/>
        </a:solidFill>
      </dgm:spPr>
      <dgm:t>
        <a:bodyPr/>
        <a:lstStyle/>
        <a:p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Foundation</a:t>
          </a:r>
        </a:p>
      </dgm:t>
    </dgm:pt>
    <dgm:pt modelId="{8DDDE501-84DC-4E6A-A9F7-2052489FD10D}" type="parTrans" cxnId="{DAD772E8-4A72-40E5-94D0-7D9CFA474B30}">
      <dgm:prSet/>
      <dgm:spPr/>
      <dgm:t>
        <a:bodyPr/>
        <a:lstStyle/>
        <a:p>
          <a:endParaRPr lang="en-US"/>
        </a:p>
      </dgm:t>
    </dgm:pt>
    <dgm:pt modelId="{D87DB198-1942-49FB-A495-B3588C15E9CD}" type="sibTrans" cxnId="{DAD772E8-4A72-40E5-94D0-7D9CFA474B30}">
      <dgm:prSet/>
      <dgm:spPr/>
      <dgm:t>
        <a:bodyPr/>
        <a:lstStyle/>
        <a:p>
          <a:endParaRPr lang="en-US"/>
        </a:p>
      </dgm:t>
    </dgm:pt>
    <dgm:pt modelId="{53C6DA7D-DA70-4560-944A-650DB3C51209}">
      <dgm:prSet custT="1"/>
      <dgm:spPr>
        <a:solidFill>
          <a:srgbClr val="26314D"/>
        </a:solidFill>
      </dgm:spPr>
      <dgm:t>
        <a:bodyPr/>
        <a:lstStyle/>
        <a:p>
          <a:r>
            <a:rPr lang="en-US" sz="1100" b="1" dirty="0">
              <a:solidFill>
                <a:srgbClr val="F3E700"/>
              </a:solidFill>
              <a:latin typeface="Arial" panose="020B0604020202020204" pitchFamily="34" charset="0"/>
              <a:cs typeface="Arial" panose="020B0604020202020204" pitchFamily="34" charset="0"/>
            </a:rPr>
            <a:t>Email Marketing</a:t>
          </a:r>
        </a:p>
      </dgm:t>
    </dgm:pt>
    <dgm:pt modelId="{30E9BAAB-B73C-4A43-87DB-EC69D7151FCD}" type="parTrans" cxnId="{4D22B4BE-310C-4DEB-AC3D-BE7F37B7AF08}">
      <dgm:prSet/>
      <dgm:spPr/>
      <dgm:t>
        <a:bodyPr/>
        <a:lstStyle/>
        <a:p>
          <a:endParaRPr lang="en-US"/>
        </a:p>
      </dgm:t>
    </dgm:pt>
    <dgm:pt modelId="{B8D2D0DE-F5FE-4524-9A31-7DDA5EABFFA0}" type="sibTrans" cxnId="{4D22B4BE-310C-4DEB-AC3D-BE7F37B7AF08}">
      <dgm:prSet/>
      <dgm:spPr/>
      <dgm:t>
        <a:bodyPr/>
        <a:lstStyle/>
        <a:p>
          <a:endParaRPr lang="en-US"/>
        </a:p>
      </dgm:t>
    </dgm:pt>
    <dgm:pt modelId="{D0D36D87-468F-4D18-9BCF-E664870CA246}">
      <dgm:prSet custT="1"/>
      <dgm:spPr>
        <a:solidFill>
          <a:srgbClr val="26314D"/>
        </a:solidFill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Events</a:t>
          </a:r>
        </a:p>
      </dgm:t>
    </dgm:pt>
    <dgm:pt modelId="{31908C3E-1B3F-432D-BEDF-B62EA3A02497}" type="parTrans" cxnId="{A0DF2162-1545-4E77-8B03-EAF38C2C6C0E}">
      <dgm:prSet/>
      <dgm:spPr/>
      <dgm:t>
        <a:bodyPr/>
        <a:lstStyle/>
        <a:p>
          <a:endParaRPr lang="en-US"/>
        </a:p>
      </dgm:t>
    </dgm:pt>
    <dgm:pt modelId="{9A0F575F-25F7-44C4-9D1D-5F1AA3C14AF6}" type="sibTrans" cxnId="{A0DF2162-1545-4E77-8B03-EAF38C2C6C0E}">
      <dgm:prSet/>
      <dgm:spPr/>
      <dgm:t>
        <a:bodyPr/>
        <a:lstStyle/>
        <a:p>
          <a:endParaRPr lang="en-US"/>
        </a:p>
      </dgm:t>
    </dgm:pt>
    <dgm:pt modelId="{68DF111C-9C6A-4B14-BBE6-3A4E1175045B}">
      <dgm:prSet custT="1"/>
      <dgm:spPr>
        <a:solidFill>
          <a:srgbClr val="26314D"/>
        </a:solidFill>
      </dgm:spPr>
      <dgm:t>
        <a:bodyPr/>
        <a:lstStyle/>
        <a:p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Online Campaign</a:t>
          </a:r>
        </a:p>
      </dgm:t>
    </dgm:pt>
    <dgm:pt modelId="{45319C5C-FAFF-4FFF-A9DF-D2542A199ED5}" type="parTrans" cxnId="{01613882-2BCF-4CE1-874F-9A6D94BF3E5A}">
      <dgm:prSet/>
      <dgm:spPr/>
      <dgm:t>
        <a:bodyPr/>
        <a:lstStyle/>
        <a:p>
          <a:endParaRPr lang="en-US"/>
        </a:p>
      </dgm:t>
    </dgm:pt>
    <dgm:pt modelId="{5A59B6C9-3756-4551-AF6C-3E4D4CAE7D98}" type="sibTrans" cxnId="{01613882-2BCF-4CE1-874F-9A6D94BF3E5A}">
      <dgm:prSet/>
      <dgm:spPr/>
      <dgm:t>
        <a:bodyPr/>
        <a:lstStyle/>
        <a:p>
          <a:endParaRPr lang="en-US"/>
        </a:p>
      </dgm:t>
    </dgm:pt>
    <dgm:pt modelId="{CA793F8E-2DC4-4E97-BDA8-DC3967526F8B}" type="pres">
      <dgm:prSet presAssocID="{E604B552-31F9-4B44-BE00-796DB83B533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F992B4-CEB5-42BE-A700-EC46DD08CB28}" type="pres">
      <dgm:prSet presAssocID="{B299290E-D62C-4146-B4E1-72DB7A596414}" presName="centerShape" presStyleLbl="node0" presStyleIdx="0" presStyleCnt="1"/>
      <dgm:spPr/>
    </dgm:pt>
    <dgm:pt modelId="{47FB4F1B-290F-4EA5-BEBF-543931C97EDA}" type="pres">
      <dgm:prSet presAssocID="{F0804194-4E83-4771-B68F-0212A6B78BC3}" presName="node" presStyleLbl="node1" presStyleIdx="0" presStyleCnt="7">
        <dgm:presLayoutVars>
          <dgm:bulletEnabled val="1"/>
        </dgm:presLayoutVars>
      </dgm:prSet>
      <dgm:spPr/>
    </dgm:pt>
    <dgm:pt modelId="{65354CB0-0A74-4D38-92B2-DA6D0D0E27D9}" type="pres">
      <dgm:prSet presAssocID="{F0804194-4E83-4771-B68F-0212A6B78BC3}" presName="dummy" presStyleCnt="0"/>
      <dgm:spPr/>
    </dgm:pt>
    <dgm:pt modelId="{E830F277-809F-4CB6-BA3E-973A9E49FFD8}" type="pres">
      <dgm:prSet presAssocID="{9F8FA604-2B18-4664-8F18-13662E3C9C43}" presName="sibTrans" presStyleLbl="sibTrans2D1" presStyleIdx="0" presStyleCnt="7"/>
      <dgm:spPr/>
    </dgm:pt>
    <dgm:pt modelId="{AEEEDBF4-E73E-4D2F-9D6C-95BE702BEFCF}" type="pres">
      <dgm:prSet presAssocID="{6B0270D0-5684-4826-8DCB-263F85E3F865}" presName="node" presStyleLbl="node1" presStyleIdx="1" presStyleCnt="7">
        <dgm:presLayoutVars>
          <dgm:bulletEnabled val="1"/>
        </dgm:presLayoutVars>
      </dgm:prSet>
      <dgm:spPr/>
    </dgm:pt>
    <dgm:pt modelId="{43E70DDB-FA96-4820-A987-EA3F2C15AD9A}" type="pres">
      <dgm:prSet presAssocID="{6B0270D0-5684-4826-8DCB-263F85E3F865}" presName="dummy" presStyleCnt="0"/>
      <dgm:spPr/>
    </dgm:pt>
    <dgm:pt modelId="{4B28E787-1ABF-4963-A441-B0145CF669E9}" type="pres">
      <dgm:prSet presAssocID="{103DA2F3-98E8-4CF7-9E07-C991FE5BC6C3}" presName="sibTrans" presStyleLbl="sibTrans2D1" presStyleIdx="1" presStyleCnt="7"/>
      <dgm:spPr/>
    </dgm:pt>
    <dgm:pt modelId="{C8020F94-F4AF-4F9F-B855-835DD487B2E6}" type="pres">
      <dgm:prSet presAssocID="{C9CFA1F9-FFEA-4399-B270-70CE959C972B}" presName="node" presStyleLbl="node1" presStyleIdx="2" presStyleCnt="7">
        <dgm:presLayoutVars>
          <dgm:bulletEnabled val="1"/>
        </dgm:presLayoutVars>
      </dgm:prSet>
      <dgm:spPr/>
    </dgm:pt>
    <dgm:pt modelId="{ADC5FCFF-2D96-42F0-90A1-4EBCE5FC0EFB}" type="pres">
      <dgm:prSet presAssocID="{C9CFA1F9-FFEA-4399-B270-70CE959C972B}" presName="dummy" presStyleCnt="0"/>
      <dgm:spPr/>
    </dgm:pt>
    <dgm:pt modelId="{DF1A7081-001B-4D88-8B40-5DAED149EC62}" type="pres">
      <dgm:prSet presAssocID="{9D6F6924-D8E4-416B-80BB-A6F1B4ABF789}" presName="sibTrans" presStyleLbl="sibTrans2D1" presStyleIdx="2" presStyleCnt="7"/>
      <dgm:spPr/>
    </dgm:pt>
    <dgm:pt modelId="{E8B7731A-B798-45CB-9B6F-AE885ADCD33C}" type="pres">
      <dgm:prSet presAssocID="{1C792D4B-18BD-4105-928D-845943664EFE}" presName="node" presStyleLbl="node1" presStyleIdx="3" presStyleCnt="7" custScaleX="103430">
        <dgm:presLayoutVars>
          <dgm:bulletEnabled val="1"/>
        </dgm:presLayoutVars>
      </dgm:prSet>
      <dgm:spPr/>
    </dgm:pt>
    <dgm:pt modelId="{05803ABF-EFF2-41FA-9D49-0918F5C82A64}" type="pres">
      <dgm:prSet presAssocID="{1C792D4B-18BD-4105-928D-845943664EFE}" presName="dummy" presStyleCnt="0"/>
      <dgm:spPr/>
    </dgm:pt>
    <dgm:pt modelId="{0B2BB2F9-CEB2-4C80-9BA2-C763DCD9F380}" type="pres">
      <dgm:prSet presAssocID="{D87DB198-1942-49FB-A495-B3588C15E9CD}" presName="sibTrans" presStyleLbl="sibTrans2D1" presStyleIdx="3" presStyleCnt="7"/>
      <dgm:spPr/>
    </dgm:pt>
    <dgm:pt modelId="{753A5715-889D-4453-8CF0-12ECC308C6EB}" type="pres">
      <dgm:prSet presAssocID="{68DF111C-9C6A-4B14-BBE6-3A4E1175045B}" presName="node" presStyleLbl="node1" presStyleIdx="4" presStyleCnt="7">
        <dgm:presLayoutVars>
          <dgm:bulletEnabled val="1"/>
        </dgm:presLayoutVars>
      </dgm:prSet>
      <dgm:spPr/>
    </dgm:pt>
    <dgm:pt modelId="{FBA70661-97A7-4AE0-A87D-46DB39B230C2}" type="pres">
      <dgm:prSet presAssocID="{68DF111C-9C6A-4B14-BBE6-3A4E1175045B}" presName="dummy" presStyleCnt="0"/>
      <dgm:spPr/>
    </dgm:pt>
    <dgm:pt modelId="{78259A79-9DBA-4286-B100-F0FB49EF8046}" type="pres">
      <dgm:prSet presAssocID="{5A59B6C9-3756-4551-AF6C-3E4D4CAE7D98}" presName="sibTrans" presStyleLbl="sibTrans2D1" presStyleIdx="4" presStyleCnt="7"/>
      <dgm:spPr/>
    </dgm:pt>
    <dgm:pt modelId="{35DD417F-B106-48D7-A7EC-4F0C834A4CDA}" type="pres">
      <dgm:prSet presAssocID="{D0D36D87-468F-4D18-9BCF-E664870CA246}" presName="node" presStyleLbl="node1" presStyleIdx="5" presStyleCnt="7">
        <dgm:presLayoutVars>
          <dgm:bulletEnabled val="1"/>
        </dgm:presLayoutVars>
      </dgm:prSet>
      <dgm:spPr/>
    </dgm:pt>
    <dgm:pt modelId="{500E4680-D468-417D-9E66-0A81D8B3233C}" type="pres">
      <dgm:prSet presAssocID="{D0D36D87-468F-4D18-9BCF-E664870CA246}" presName="dummy" presStyleCnt="0"/>
      <dgm:spPr/>
    </dgm:pt>
    <dgm:pt modelId="{0D890ADA-8C2F-4053-911D-ED573F2D9C58}" type="pres">
      <dgm:prSet presAssocID="{9A0F575F-25F7-44C4-9D1D-5F1AA3C14AF6}" presName="sibTrans" presStyleLbl="sibTrans2D1" presStyleIdx="5" presStyleCnt="7"/>
      <dgm:spPr/>
    </dgm:pt>
    <dgm:pt modelId="{586CE914-466E-4497-912E-217CB5C8FD6C}" type="pres">
      <dgm:prSet presAssocID="{53C6DA7D-DA70-4560-944A-650DB3C51209}" presName="node" presStyleLbl="node1" presStyleIdx="6" presStyleCnt="7">
        <dgm:presLayoutVars>
          <dgm:bulletEnabled val="1"/>
        </dgm:presLayoutVars>
      </dgm:prSet>
      <dgm:spPr/>
    </dgm:pt>
    <dgm:pt modelId="{8150D505-83C6-475E-A405-4A22E3B58DDF}" type="pres">
      <dgm:prSet presAssocID="{53C6DA7D-DA70-4560-944A-650DB3C51209}" presName="dummy" presStyleCnt="0"/>
      <dgm:spPr/>
    </dgm:pt>
    <dgm:pt modelId="{790E7F24-BD99-4F9D-B72E-2C12FB4E5DD1}" type="pres">
      <dgm:prSet presAssocID="{B8D2D0DE-F5FE-4524-9A31-7DDA5EABFFA0}" presName="sibTrans" presStyleLbl="sibTrans2D1" presStyleIdx="6" presStyleCnt="7"/>
      <dgm:spPr/>
    </dgm:pt>
  </dgm:ptLst>
  <dgm:cxnLst>
    <dgm:cxn modelId="{4D7A2406-522C-48B9-B749-ED208D138F93}" type="presOf" srcId="{9F8FA604-2B18-4664-8F18-13662E3C9C43}" destId="{E830F277-809F-4CB6-BA3E-973A9E49FFD8}" srcOrd="0" destOrd="0" presId="urn:microsoft.com/office/officeart/2005/8/layout/radial6"/>
    <dgm:cxn modelId="{C2DBDE07-236A-4308-AD72-B9134F78DA51}" type="presOf" srcId="{1C792D4B-18BD-4105-928D-845943664EFE}" destId="{E8B7731A-B798-45CB-9B6F-AE885ADCD33C}" srcOrd="0" destOrd="0" presId="urn:microsoft.com/office/officeart/2005/8/layout/radial6"/>
    <dgm:cxn modelId="{A2B71B09-886E-4ED9-AE9F-72173F8F5752}" type="presOf" srcId="{D0D36D87-468F-4D18-9BCF-E664870CA246}" destId="{35DD417F-B106-48D7-A7EC-4F0C834A4CDA}" srcOrd="0" destOrd="0" presId="urn:microsoft.com/office/officeart/2005/8/layout/radial6"/>
    <dgm:cxn modelId="{A092DF17-45B9-4B99-9E64-6797D5EE5BB3}" srcId="{B299290E-D62C-4146-B4E1-72DB7A596414}" destId="{F0804194-4E83-4771-B68F-0212A6B78BC3}" srcOrd="0" destOrd="0" parTransId="{6E51CDC3-695D-47D9-9A17-19CF4C81E58B}" sibTransId="{9F8FA604-2B18-4664-8F18-13662E3C9C43}"/>
    <dgm:cxn modelId="{CEBC3E2A-F1FD-49C6-BA55-9EA150A6A657}" type="presOf" srcId="{6B0270D0-5684-4826-8DCB-263F85E3F865}" destId="{AEEEDBF4-E73E-4D2F-9D6C-95BE702BEFCF}" srcOrd="0" destOrd="0" presId="urn:microsoft.com/office/officeart/2005/8/layout/radial6"/>
    <dgm:cxn modelId="{70B1D42A-80B5-4FA5-8C00-8B4411E15B0B}" type="presOf" srcId="{B299290E-D62C-4146-B4E1-72DB7A596414}" destId="{7EF992B4-CEB5-42BE-A700-EC46DD08CB28}" srcOrd="0" destOrd="0" presId="urn:microsoft.com/office/officeart/2005/8/layout/radial6"/>
    <dgm:cxn modelId="{F6D73340-E073-4A33-A74A-89732AB8F9B9}" type="presOf" srcId="{103DA2F3-98E8-4CF7-9E07-C991FE5BC6C3}" destId="{4B28E787-1ABF-4963-A441-B0145CF669E9}" srcOrd="0" destOrd="0" presId="urn:microsoft.com/office/officeart/2005/8/layout/radial6"/>
    <dgm:cxn modelId="{A0DF2162-1545-4E77-8B03-EAF38C2C6C0E}" srcId="{B299290E-D62C-4146-B4E1-72DB7A596414}" destId="{D0D36D87-468F-4D18-9BCF-E664870CA246}" srcOrd="5" destOrd="0" parTransId="{31908C3E-1B3F-432D-BEDF-B62EA3A02497}" sibTransId="{9A0F575F-25F7-44C4-9D1D-5F1AA3C14AF6}"/>
    <dgm:cxn modelId="{233EDD65-F6A4-4BE3-AF1C-97A24947DAF3}" type="presOf" srcId="{F0804194-4E83-4771-B68F-0212A6B78BC3}" destId="{47FB4F1B-290F-4EA5-BEBF-543931C97EDA}" srcOrd="0" destOrd="0" presId="urn:microsoft.com/office/officeart/2005/8/layout/radial6"/>
    <dgm:cxn modelId="{DBBF2971-8457-4372-87A1-340CF396B124}" type="presOf" srcId="{5A59B6C9-3756-4551-AF6C-3E4D4CAE7D98}" destId="{78259A79-9DBA-4286-B100-F0FB49EF8046}" srcOrd="0" destOrd="0" presId="urn:microsoft.com/office/officeart/2005/8/layout/radial6"/>
    <dgm:cxn modelId="{E03B9D52-836D-46B5-9D0C-54FE4F2D74DF}" type="presOf" srcId="{E604B552-31F9-4B44-BE00-796DB83B5338}" destId="{CA793F8E-2DC4-4E97-BDA8-DC3967526F8B}" srcOrd="0" destOrd="0" presId="urn:microsoft.com/office/officeart/2005/8/layout/radial6"/>
    <dgm:cxn modelId="{FE88CC56-5C26-449C-A2F5-98F1FBB1E667}" srcId="{B299290E-D62C-4146-B4E1-72DB7A596414}" destId="{C9CFA1F9-FFEA-4399-B270-70CE959C972B}" srcOrd="2" destOrd="0" parTransId="{38552226-8AED-4B67-A2BB-1C9F50F37222}" sibTransId="{9D6F6924-D8E4-416B-80BB-A6F1B4ABF789}"/>
    <dgm:cxn modelId="{CAF73F77-89FD-4923-8A9A-6B632EE961CE}" type="presOf" srcId="{B8D2D0DE-F5FE-4524-9A31-7DDA5EABFFA0}" destId="{790E7F24-BD99-4F9D-B72E-2C12FB4E5DD1}" srcOrd="0" destOrd="0" presId="urn:microsoft.com/office/officeart/2005/8/layout/radial6"/>
    <dgm:cxn modelId="{01613882-2BCF-4CE1-874F-9A6D94BF3E5A}" srcId="{B299290E-D62C-4146-B4E1-72DB7A596414}" destId="{68DF111C-9C6A-4B14-BBE6-3A4E1175045B}" srcOrd="4" destOrd="0" parTransId="{45319C5C-FAFF-4FFF-A9DF-D2542A199ED5}" sibTransId="{5A59B6C9-3756-4551-AF6C-3E4D4CAE7D98}"/>
    <dgm:cxn modelId="{F6549383-8634-4593-A873-FCFEAEE990EF}" type="presOf" srcId="{68DF111C-9C6A-4B14-BBE6-3A4E1175045B}" destId="{753A5715-889D-4453-8CF0-12ECC308C6EB}" srcOrd="0" destOrd="0" presId="urn:microsoft.com/office/officeart/2005/8/layout/radial6"/>
    <dgm:cxn modelId="{C05CD890-3A1A-4AAD-9043-4560287FD9C4}" srcId="{E604B552-31F9-4B44-BE00-796DB83B5338}" destId="{B299290E-D62C-4146-B4E1-72DB7A596414}" srcOrd="0" destOrd="0" parTransId="{1E05076D-F7E7-42D7-B198-70E5C4F4A938}" sibTransId="{5246870D-9FDF-4AAF-BC07-D741C169B745}"/>
    <dgm:cxn modelId="{387E9997-05E4-4DB5-B70A-A806D6FE907B}" type="presOf" srcId="{9D6F6924-D8E4-416B-80BB-A6F1B4ABF789}" destId="{DF1A7081-001B-4D88-8B40-5DAED149EC62}" srcOrd="0" destOrd="0" presId="urn:microsoft.com/office/officeart/2005/8/layout/radial6"/>
    <dgm:cxn modelId="{081B5DA2-324F-45DD-A93D-6294E4CAD896}" type="presOf" srcId="{C9CFA1F9-FFEA-4399-B270-70CE959C972B}" destId="{C8020F94-F4AF-4F9F-B855-835DD487B2E6}" srcOrd="0" destOrd="0" presId="urn:microsoft.com/office/officeart/2005/8/layout/radial6"/>
    <dgm:cxn modelId="{291215BE-1092-4D92-9076-76694753E7F5}" srcId="{B299290E-D62C-4146-B4E1-72DB7A596414}" destId="{6B0270D0-5684-4826-8DCB-263F85E3F865}" srcOrd="1" destOrd="0" parTransId="{1CD190EF-BD16-42F0-9BF9-0094E0CA7649}" sibTransId="{103DA2F3-98E8-4CF7-9E07-C991FE5BC6C3}"/>
    <dgm:cxn modelId="{4D22B4BE-310C-4DEB-AC3D-BE7F37B7AF08}" srcId="{B299290E-D62C-4146-B4E1-72DB7A596414}" destId="{53C6DA7D-DA70-4560-944A-650DB3C51209}" srcOrd="6" destOrd="0" parTransId="{30E9BAAB-B73C-4A43-87DB-EC69D7151FCD}" sibTransId="{B8D2D0DE-F5FE-4524-9A31-7DDA5EABFFA0}"/>
    <dgm:cxn modelId="{E63302D1-895F-476B-BDB1-E83C2188D596}" type="presOf" srcId="{D87DB198-1942-49FB-A495-B3588C15E9CD}" destId="{0B2BB2F9-CEB2-4C80-9BA2-C763DCD9F380}" srcOrd="0" destOrd="0" presId="urn:microsoft.com/office/officeart/2005/8/layout/radial6"/>
    <dgm:cxn modelId="{E54E82D9-EB37-4331-AC36-84AC7725D94B}" type="presOf" srcId="{9A0F575F-25F7-44C4-9D1D-5F1AA3C14AF6}" destId="{0D890ADA-8C2F-4053-911D-ED573F2D9C58}" srcOrd="0" destOrd="0" presId="urn:microsoft.com/office/officeart/2005/8/layout/radial6"/>
    <dgm:cxn modelId="{DAD772E8-4A72-40E5-94D0-7D9CFA474B30}" srcId="{B299290E-D62C-4146-B4E1-72DB7A596414}" destId="{1C792D4B-18BD-4105-928D-845943664EFE}" srcOrd="3" destOrd="0" parTransId="{8DDDE501-84DC-4E6A-A9F7-2052489FD10D}" sibTransId="{D87DB198-1942-49FB-A495-B3588C15E9CD}"/>
    <dgm:cxn modelId="{7DA6F1F8-6CBA-4D61-A087-AD72E0978354}" type="presOf" srcId="{53C6DA7D-DA70-4560-944A-650DB3C51209}" destId="{586CE914-466E-4497-912E-217CB5C8FD6C}" srcOrd="0" destOrd="0" presId="urn:microsoft.com/office/officeart/2005/8/layout/radial6"/>
    <dgm:cxn modelId="{EFED504D-6663-42BC-9367-1294A77F064E}" type="presParOf" srcId="{CA793F8E-2DC4-4E97-BDA8-DC3967526F8B}" destId="{7EF992B4-CEB5-42BE-A700-EC46DD08CB28}" srcOrd="0" destOrd="0" presId="urn:microsoft.com/office/officeart/2005/8/layout/radial6"/>
    <dgm:cxn modelId="{FF54953E-DAC0-4C3D-8AED-8EACED11FB1C}" type="presParOf" srcId="{CA793F8E-2DC4-4E97-BDA8-DC3967526F8B}" destId="{47FB4F1B-290F-4EA5-BEBF-543931C97EDA}" srcOrd="1" destOrd="0" presId="urn:microsoft.com/office/officeart/2005/8/layout/radial6"/>
    <dgm:cxn modelId="{ED25E570-203E-4FE4-AFE4-1298BFCC3A3E}" type="presParOf" srcId="{CA793F8E-2DC4-4E97-BDA8-DC3967526F8B}" destId="{65354CB0-0A74-4D38-92B2-DA6D0D0E27D9}" srcOrd="2" destOrd="0" presId="urn:microsoft.com/office/officeart/2005/8/layout/radial6"/>
    <dgm:cxn modelId="{A55500C2-C015-426A-8170-07652508864C}" type="presParOf" srcId="{CA793F8E-2DC4-4E97-BDA8-DC3967526F8B}" destId="{E830F277-809F-4CB6-BA3E-973A9E49FFD8}" srcOrd="3" destOrd="0" presId="urn:microsoft.com/office/officeart/2005/8/layout/radial6"/>
    <dgm:cxn modelId="{E3FD1F80-26B2-4172-AA3A-33D57ED9915A}" type="presParOf" srcId="{CA793F8E-2DC4-4E97-BDA8-DC3967526F8B}" destId="{AEEEDBF4-E73E-4D2F-9D6C-95BE702BEFCF}" srcOrd="4" destOrd="0" presId="urn:microsoft.com/office/officeart/2005/8/layout/radial6"/>
    <dgm:cxn modelId="{D61A93B3-50B3-4408-A141-26B0580D2A76}" type="presParOf" srcId="{CA793F8E-2DC4-4E97-BDA8-DC3967526F8B}" destId="{43E70DDB-FA96-4820-A987-EA3F2C15AD9A}" srcOrd="5" destOrd="0" presId="urn:microsoft.com/office/officeart/2005/8/layout/radial6"/>
    <dgm:cxn modelId="{E988E44F-0DBE-4775-9ECA-F7DA43BA83B6}" type="presParOf" srcId="{CA793F8E-2DC4-4E97-BDA8-DC3967526F8B}" destId="{4B28E787-1ABF-4963-A441-B0145CF669E9}" srcOrd="6" destOrd="0" presId="urn:microsoft.com/office/officeart/2005/8/layout/radial6"/>
    <dgm:cxn modelId="{4BB32341-A2EE-40A5-A45E-D2BD0EA9B502}" type="presParOf" srcId="{CA793F8E-2DC4-4E97-BDA8-DC3967526F8B}" destId="{C8020F94-F4AF-4F9F-B855-835DD487B2E6}" srcOrd="7" destOrd="0" presId="urn:microsoft.com/office/officeart/2005/8/layout/radial6"/>
    <dgm:cxn modelId="{8D6C982A-9DBA-4C2F-960B-859315FDC38A}" type="presParOf" srcId="{CA793F8E-2DC4-4E97-BDA8-DC3967526F8B}" destId="{ADC5FCFF-2D96-42F0-90A1-4EBCE5FC0EFB}" srcOrd="8" destOrd="0" presId="urn:microsoft.com/office/officeart/2005/8/layout/radial6"/>
    <dgm:cxn modelId="{89BFF744-E6B3-455A-BAB9-4EA08F5EA8E7}" type="presParOf" srcId="{CA793F8E-2DC4-4E97-BDA8-DC3967526F8B}" destId="{DF1A7081-001B-4D88-8B40-5DAED149EC62}" srcOrd="9" destOrd="0" presId="urn:microsoft.com/office/officeart/2005/8/layout/radial6"/>
    <dgm:cxn modelId="{69BA3F23-45F2-43D9-BC57-3D3C321872C0}" type="presParOf" srcId="{CA793F8E-2DC4-4E97-BDA8-DC3967526F8B}" destId="{E8B7731A-B798-45CB-9B6F-AE885ADCD33C}" srcOrd="10" destOrd="0" presId="urn:microsoft.com/office/officeart/2005/8/layout/radial6"/>
    <dgm:cxn modelId="{F3AC6BA3-6A90-4C8F-B7B5-72148056EABF}" type="presParOf" srcId="{CA793F8E-2DC4-4E97-BDA8-DC3967526F8B}" destId="{05803ABF-EFF2-41FA-9D49-0918F5C82A64}" srcOrd="11" destOrd="0" presId="urn:microsoft.com/office/officeart/2005/8/layout/radial6"/>
    <dgm:cxn modelId="{3CE6DA31-686B-483D-BD93-8A0596E7E560}" type="presParOf" srcId="{CA793F8E-2DC4-4E97-BDA8-DC3967526F8B}" destId="{0B2BB2F9-CEB2-4C80-9BA2-C763DCD9F380}" srcOrd="12" destOrd="0" presId="urn:microsoft.com/office/officeart/2005/8/layout/radial6"/>
    <dgm:cxn modelId="{3A678458-63C5-4313-A9DD-A12A6B0840AF}" type="presParOf" srcId="{CA793F8E-2DC4-4E97-BDA8-DC3967526F8B}" destId="{753A5715-889D-4453-8CF0-12ECC308C6EB}" srcOrd="13" destOrd="0" presId="urn:microsoft.com/office/officeart/2005/8/layout/radial6"/>
    <dgm:cxn modelId="{ECA99199-1C1B-4479-AE8D-248AA940777D}" type="presParOf" srcId="{CA793F8E-2DC4-4E97-BDA8-DC3967526F8B}" destId="{FBA70661-97A7-4AE0-A87D-46DB39B230C2}" srcOrd="14" destOrd="0" presId="urn:microsoft.com/office/officeart/2005/8/layout/radial6"/>
    <dgm:cxn modelId="{6B4185C2-C793-44EB-AA94-406196A0BDB7}" type="presParOf" srcId="{CA793F8E-2DC4-4E97-BDA8-DC3967526F8B}" destId="{78259A79-9DBA-4286-B100-F0FB49EF8046}" srcOrd="15" destOrd="0" presId="urn:microsoft.com/office/officeart/2005/8/layout/radial6"/>
    <dgm:cxn modelId="{DD434156-D8D3-409B-98EC-B587E709BAB1}" type="presParOf" srcId="{CA793F8E-2DC4-4E97-BDA8-DC3967526F8B}" destId="{35DD417F-B106-48D7-A7EC-4F0C834A4CDA}" srcOrd="16" destOrd="0" presId="urn:microsoft.com/office/officeart/2005/8/layout/radial6"/>
    <dgm:cxn modelId="{B025F0DA-577A-4976-A698-7E357EBAC52B}" type="presParOf" srcId="{CA793F8E-2DC4-4E97-BDA8-DC3967526F8B}" destId="{500E4680-D468-417D-9E66-0A81D8B3233C}" srcOrd="17" destOrd="0" presId="urn:microsoft.com/office/officeart/2005/8/layout/radial6"/>
    <dgm:cxn modelId="{D362D06F-EFF3-472A-AB3C-913FDBAFA9D2}" type="presParOf" srcId="{CA793F8E-2DC4-4E97-BDA8-DC3967526F8B}" destId="{0D890ADA-8C2F-4053-911D-ED573F2D9C58}" srcOrd="18" destOrd="0" presId="urn:microsoft.com/office/officeart/2005/8/layout/radial6"/>
    <dgm:cxn modelId="{0F76DC3B-EF09-4F6D-9379-FFE841FA7C42}" type="presParOf" srcId="{CA793F8E-2DC4-4E97-BDA8-DC3967526F8B}" destId="{586CE914-466E-4497-912E-217CB5C8FD6C}" srcOrd="19" destOrd="0" presId="urn:microsoft.com/office/officeart/2005/8/layout/radial6"/>
    <dgm:cxn modelId="{02A67B43-AC77-408F-8031-6C2D8C13FC02}" type="presParOf" srcId="{CA793F8E-2DC4-4E97-BDA8-DC3967526F8B}" destId="{8150D505-83C6-475E-A405-4A22E3B58DDF}" srcOrd="20" destOrd="0" presId="urn:microsoft.com/office/officeart/2005/8/layout/radial6"/>
    <dgm:cxn modelId="{38E6E950-CEA7-4E8A-AD9A-A55CDC98FC18}" type="presParOf" srcId="{CA793F8E-2DC4-4E97-BDA8-DC3967526F8B}" destId="{790E7F24-BD99-4F9D-B72E-2C12FB4E5DD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3BE489-CD6C-498F-8C17-40A3485F0EE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DE34BC-BCA6-4D05-9973-C0EFEFFECBC8}">
      <dgm:prSet phldrT="[Text]"/>
      <dgm:spPr>
        <a:solidFill>
          <a:srgbClr val="26314D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4 billion</a:t>
          </a:r>
        </a:p>
      </dgm:t>
    </dgm:pt>
    <dgm:pt modelId="{385E638F-72FA-4550-A855-043660A02B39}" type="parTrans" cxnId="{D04D4DC2-D41C-4376-9A66-A19CD69E46ED}">
      <dgm:prSet/>
      <dgm:spPr/>
      <dgm:t>
        <a:bodyPr/>
        <a:lstStyle/>
        <a:p>
          <a:endParaRPr lang="en-US"/>
        </a:p>
      </dgm:t>
    </dgm:pt>
    <dgm:pt modelId="{95AD8D9B-8A37-449D-9B10-589947695172}" type="sibTrans" cxnId="{D04D4DC2-D41C-4376-9A66-A19CD69E46ED}">
      <dgm:prSet/>
      <dgm:spPr/>
      <dgm:t>
        <a:bodyPr/>
        <a:lstStyle/>
        <a:p>
          <a:endParaRPr lang="en-US"/>
        </a:p>
      </dgm:t>
    </dgm:pt>
    <dgm:pt modelId="{FBC2C0F5-CCE5-4A7D-B05A-D7CCF3B3DA99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Statista</a:t>
          </a:r>
        </a:p>
      </dgm:t>
    </dgm:pt>
    <dgm:pt modelId="{E5B48B52-4A8B-4FE8-9EDC-650EAFF497A9}" type="parTrans" cxnId="{3CF41ABC-E5E5-415F-B961-CC45B774C069}">
      <dgm:prSet/>
      <dgm:spPr/>
      <dgm:t>
        <a:bodyPr/>
        <a:lstStyle/>
        <a:p>
          <a:endParaRPr lang="en-US"/>
        </a:p>
      </dgm:t>
    </dgm:pt>
    <dgm:pt modelId="{C01458D5-A50E-4FA6-B4B3-6A02E960B293}" type="sibTrans" cxnId="{3CF41ABC-E5E5-415F-B961-CC45B774C069}">
      <dgm:prSet/>
      <dgm:spPr/>
      <dgm:t>
        <a:bodyPr/>
        <a:lstStyle/>
        <a:p>
          <a:endParaRPr lang="en-US"/>
        </a:p>
      </dgm:t>
    </dgm:pt>
    <dgm:pt modelId="{9C72BF56-6BC8-4207-99C2-B4D7E57015BC}">
      <dgm:prSet phldrT="[Text]"/>
      <dgm:spPr>
        <a:solidFill>
          <a:srgbClr val="26314D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$37 billion</a:t>
          </a:r>
        </a:p>
      </dgm:t>
    </dgm:pt>
    <dgm:pt modelId="{001F888E-3A8D-47A5-B87F-55D6966EE35D}" type="parTrans" cxnId="{B8B15353-AC16-4786-8561-37DD1E603D79}">
      <dgm:prSet/>
      <dgm:spPr/>
      <dgm:t>
        <a:bodyPr/>
        <a:lstStyle/>
        <a:p>
          <a:endParaRPr lang="en-US"/>
        </a:p>
      </dgm:t>
    </dgm:pt>
    <dgm:pt modelId="{4F6171B3-C429-40C2-B4D4-FF6BAFF4917B}" type="sibTrans" cxnId="{B8B15353-AC16-4786-8561-37DD1E603D79}">
      <dgm:prSet/>
      <dgm:spPr/>
      <dgm:t>
        <a:bodyPr/>
        <a:lstStyle/>
        <a:p>
          <a:endParaRPr lang="en-US"/>
        </a:p>
      </dgm:t>
    </dgm:pt>
    <dgm:pt modelId="{F4F19B06-BB05-4D9F-8E5E-642FE0AE43D0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Blackbaud</a:t>
          </a:r>
        </a:p>
      </dgm:t>
    </dgm:pt>
    <dgm:pt modelId="{E40B299D-3755-4409-A627-B33F6C8B54BB}" type="parTrans" cxnId="{02417CA3-6BF5-4ADA-AE5E-E20488CFF843}">
      <dgm:prSet/>
      <dgm:spPr/>
      <dgm:t>
        <a:bodyPr/>
        <a:lstStyle/>
        <a:p>
          <a:endParaRPr lang="en-US"/>
        </a:p>
      </dgm:t>
    </dgm:pt>
    <dgm:pt modelId="{D201FD35-EF20-4187-A2D1-E70D84B044EF}" type="sibTrans" cxnId="{02417CA3-6BF5-4ADA-AE5E-E20488CFF843}">
      <dgm:prSet/>
      <dgm:spPr/>
      <dgm:t>
        <a:bodyPr/>
        <a:lstStyle/>
        <a:p>
          <a:endParaRPr lang="en-US"/>
        </a:p>
      </dgm:t>
    </dgm:pt>
    <dgm:pt modelId="{0EDB03A3-ECC7-4F96-9FF8-8CFB90A72441}">
      <dgm:prSet phldrT="[Text]"/>
      <dgm:spPr>
        <a:solidFill>
          <a:srgbClr val="26314D"/>
        </a:solidFill>
      </dgm:spPr>
      <dgm:t>
        <a:bodyPr/>
        <a:lstStyle/>
        <a:p>
          <a:r>
            <a:rPr lang="en-US" b="1" dirty="0">
              <a:solidFill>
                <a:srgbClr val="F3E700"/>
              </a:solidFill>
              <a:latin typeface="Arial" panose="020B0604020202020204" pitchFamily="34" charset="0"/>
              <a:cs typeface="Arial" panose="020B0604020202020204" pitchFamily="34" charset="0"/>
            </a:rPr>
            <a:t>40%</a:t>
          </a:r>
        </a:p>
      </dgm:t>
    </dgm:pt>
    <dgm:pt modelId="{2B0CB830-74E0-4FA6-BDAF-8EC84DBBDCA1}" type="parTrans" cxnId="{A681D179-FD96-48F3-9AE7-6899604C40BD}">
      <dgm:prSet/>
      <dgm:spPr/>
      <dgm:t>
        <a:bodyPr/>
        <a:lstStyle/>
        <a:p>
          <a:endParaRPr lang="en-US"/>
        </a:p>
      </dgm:t>
    </dgm:pt>
    <dgm:pt modelId="{CDE2A100-10B6-4F79-9409-F0371DC82277}" type="sibTrans" cxnId="{A681D179-FD96-48F3-9AE7-6899604C40BD}">
      <dgm:prSet/>
      <dgm:spPr/>
      <dgm:t>
        <a:bodyPr/>
        <a:lstStyle/>
        <a:p>
          <a:endParaRPr lang="en-US"/>
        </a:p>
      </dgm:t>
    </dgm:pt>
    <dgm:pt modelId="{FFD09D8E-7E72-41F8-B2EC-3D4B400CDFE2}">
      <dgm:prSet phldrT="[Text]" custT="1"/>
      <dgm:spPr/>
      <dgm:t>
        <a:bodyPr/>
        <a:lstStyle/>
        <a:p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Qgiv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FB2220-516D-4FAB-987D-B6B1E4F957C3}" type="parTrans" cxnId="{6BEB5C56-8D33-4BB4-B2D7-18D4A1DCFDFD}">
      <dgm:prSet/>
      <dgm:spPr/>
      <dgm:t>
        <a:bodyPr/>
        <a:lstStyle/>
        <a:p>
          <a:endParaRPr lang="en-US"/>
        </a:p>
      </dgm:t>
    </dgm:pt>
    <dgm:pt modelId="{BE108BB1-04E7-45C5-8260-10DC3628DFE3}" type="sibTrans" cxnId="{6BEB5C56-8D33-4BB4-B2D7-18D4A1DCFDFD}">
      <dgm:prSet/>
      <dgm:spPr/>
      <dgm:t>
        <a:bodyPr/>
        <a:lstStyle/>
        <a:p>
          <a:endParaRPr lang="en-US"/>
        </a:p>
      </dgm:t>
    </dgm:pt>
    <dgm:pt modelId="{1BAB29E7-8014-45B7-B5FC-DEA667C34DF4}" type="pres">
      <dgm:prSet presAssocID="{613BE489-CD6C-498F-8C17-40A3485F0EEA}" presName="rootnode" presStyleCnt="0">
        <dgm:presLayoutVars>
          <dgm:chMax/>
          <dgm:chPref/>
          <dgm:dir/>
          <dgm:animLvl val="lvl"/>
        </dgm:presLayoutVars>
      </dgm:prSet>
      <dgm:spPr/>
    </dgm:pt>
    <dgm:pt modelId="{39A142BD-81C8-45BD-9175-587A36D4E7CB}" type="pres">
      <dgm:prSet presAssocID="{7BDE34BC-BCA6-4D05-9973-C0EFEFFECBC8}" presName="composite" presStyleCnt="0"/>
      <dgm:spPr/>
    </dgm:pt>
    <dgm:pt modelId="{D3EED86D-0658-4900-963E-885AC97671E9}" type="pres">
      <dgm:prSet presAssocID="{7BDE34BC-BCA6-4D05-9973-C0EFEFFECBC8}" presName="bentUpArrow1" presStyleLbl="alignImgPlace1" presStyleIdx="0" presStyleCnt="2"/>
      <dgm:spPr>
        <a:solidFill>
          <a:srgbClr val="00B050"/>
        </a:solidFill>
      </dgm:spPr>
    </dgm:pt>
    <dgm:pt modelId="{707E0876-7A82-410D-BE53-163271699F47}" type="pres">
      <dgm:prSet presAssocID="{7BDE34BC-BCA6-4D05-9973-C0EFEFFECBC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9A14081F-E102-48ED-99AC-B09978E3920E}" type="pres">
      <dgm:prSet presAssocID="{7BDE34BC-BCA6-4D05-9973-C0EFEFFECBC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82D82CA-8DE3-45A7-9B3D-05545A258168}" type="pres">
      <dgm:prSet presAssocID="{95AD8D9B-8A37-449D-9B10-589947695172}" presName="sibTrans" presStyleCnt="0"/>
      <dgm:spPr/>
    </dgm:pt>
    <dgm:pt modelId="{5DB1DFD9-8989-4A95-A972-B84999CCDD80}" type="pres">
      <dgm:prSet presAssocID="{9C72BF56-6BC8-4207-99C2-B4D7E57015BC}" presName="composite" presStyleCnt="0"/>
      <dgm:spPr/>
    </dgm:pt>
    <dgm:pt modelId="{1474D848-1100-445A-AED2-99AD1B5BC552}" type="pres">
      <dgm:prSet presAssocID="{9C72BF56-6BC8-4207-99C2-B4D7E57015BC}" presName="bentUpArrow1" presStyleLbl="alignImgPlace1" presStyleIdx="1" presStyleCnt="2"/>
      <dgm:spPr>
        <a:solidFill>
          <a:srgbClr val="FF0000"/>
        </a:solidFill>
      </dgm:spPr>
    </dgm:pt>
    <dgm:pt modelId="{3B376E83-ED93-4DB5-B47D-FE5E9535B35A}" type="pres">
      <dgm:prSet presAssocID="{9C72BF56-6BC8-4207-99C2-B4D7E57015B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30832526-B779-443D-91F6-F3A6D81D357A}" type="pres">
      <dgm:prSet presAssocID="{9C72BF56-6BC8-4207-99C2-B4D7E57015B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BB71E8A-DDFF-4A0B-816E-D74335A68DDB}" type="pres">
      <dgm:prSet presAssocID="{4F6171B3-C429-40C2-B4D4-FF6BAFF4917B}" presName="sibTrans" presStyleCnt="0"/>
      <dgm:spPr/>
    </dgm:pt>
    <dgm:pt modelId="{E06411A5-877A-4073-BE11-ABFECC9416AA}" type="pres">
      <dgm:prSet presAssocID="{0EDB03A3-ECC7-4F96-9FF8-8CFB90A72441}" presName="composite" presStyleCnt="0"/>
      <dgm:spPr/>
    </dgm:pt>
    <dgm:pt modelId="{FEEDC509-4171-4C11-A981-D70BA819EF78}" type="pres">
      <dgm:prSet presAssocID="{0EDB03A3-ECC7-4F96-9FF8-8CFB90A7244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0CBCA1CB-4C63-4B9E-8B58-94A5F634320E}" type="pres">
      <dgm:prSet presAssocID="{0EDB03A3-ECC7-4F96-9FF8-8CFB90A72441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63E2D04-ACCF-4530-A81A-50315288EC93}" type="presOf" srcId="{7BDE34BC-BCA6-4D05-9973-C0EFEFFECBC8}" destId="{707E0876-7A82-410D-BE53-163271699F47}" srcOrd="0" destOrd="0" presId="urn:microsoft.com/office/officeart/2005/8/layout/StepDownProcess"/>
    <dgm:cxn modelId="{1EF0F15F-E593-4CC0-930E-6AF6E836FCF8}" type="presOf" srcId="{0EDB03A3-ECC7-4F96-9FF8-8CFB90A72441}" destId="{FEEDC509-4171-4C11-A981-D70BA819EF78}" srcOrd="0" destOrd="0" presId="urn:microsoft.com/office/officeart/2005/8/layout/StepDownProcess"/>
    <dgm:cxn modelId="{12D75C66-5619-48EB-A663-FAF071F4535D}" type="presOf" srcId="{F4F19B06-BB05-4D9F-8E5E-642FE0AE43D0}" destId="{30832526-B779-443D-91F6-F3A6D81D357A}" srcOrd="0" destOrd="0" presId="urn:microsoft.com/office/officeart/2005/8/layout/StepDownProcess"/>
    <dgm:cxn modelId="{B8B15353-AC16-4786-8561-37DD1E603D79}" srcId="{613BE489-CD6C-498F-8C17-40A3485F0EEA}" destId="{9C72BF56-6BC8-4207-99C2-B4D7E57015BC}" srcOrd="1" destOrd="0" parTransId="{001F888E-3A8D-47A5-B87F-55D6966EE35D}" sibTransId="{4F6171B3-C429-40C2-B4D4-FF6BAFF4917B}"/>
    <dgm:cxn modelId="{6BEB5C56-8D33-4BB4-B2D7-18D4A1DCFDFD}" srcId="{0EDB03A3-ECC7-4F96-9FF8-8CFB90A72441}" destId="{FFD09D8E-7E72-41F8-B2EC-3D4B400CDFE2}" srcOrd="0" destOrd="0" parTransId="{9EFB2220-516D-4FAB-987D-B6B1E4F957C3}" sibTransId="{BE108BB1-04E7-45C5-8260-10DC3628DFE3}"/>
    <dgm:cxn modelId="{A681D179-FD96-48F3-9AE7-6899604C40BD}" srcId="{613BE489-CD6C-498F-8C17-40A3485F0EEA}" destId="{0EDB03A3-ECC7-4F96-9FF8-8CFB90A72441}" srcOrd="2" destOrd="0" parTransId="{2B0CB830-74E0-4FA6-BDAF-8EC84DBBDCA1}" sibTransId="{CDE2A100-10B6-4F79-9409-F0371DC82277}"/>
    <dgm:cxn modelId="{F1B97284-9126-4099-8C03-73C656D6FCAA}" type="presOf" srcId="{613BE489-CD6C-498F-8C17-40A3485F0EEA}" destId="{1BAB29E7-8014-45B7-B5FC-DEA667C34DF4}" srcOrd="0" destOrd="0" presId="urn:microsoft.com/office/officeart/2005/8/layout/StepDownProcess"/>
    <dgm:cxn modelId="{73149C90-A9CE-4089-88DC-F8CDA465EAD2}" type="presOf" srcId="{9C72BF56-6BC8-4207-99C2-B4D7E57015BC}" destId="{3B376E83-ED93-4DB5-B47D-FE5E9535B35A}" srcOrd="0" destOrd="0" presId="urn:microsoft.com/office/officeart/2005/8/layout/StepDownProcess"/>
    <dgm:cxn modelId="{02417CA3-6BF5-4ADA-AE5E-E20488CFF843}" srcId="{9C72BF56-6BC8-4207-99C2-B4D7E57015BC}" destId="{F4F19B06-BB05-4D9F-8E5E-642FE0AE43D0}" srcOrd="0" destOrd="0" parTransId="{E40B299D-3755-4409-A627-B33F6C8B54BB}" sibTransId="{D201FD35-EF20-4187-A2D1-E70D84B044EF}"/>
    <dgm:cxn modelId="{9DE9C6B6-98A0-4438-9795-74D24797194C}" type="presOf" srcId="{FFD09D8E-7E72-41F8-B2EC-3D4B400CDFE2}" destId="{0CBCA1CB-4C63-4B9E-8B58-94A5F634320E}" srcOrd="0" destOrd="0" presId="urn:microsoft.com/office/officeart/2005/8/layout/StepDownProcess"/>
    <dgm:cxn modelId="{3CF41ABC-E5E5-415F-B961-CC45B774C069}" srcId="{7BDE34BC-BCA6-4D05-9973-C0EFEFFECBC8}" destId="{FBC2C0F5-CCE5-4A7D-B05A-D7CCF3B3DA99}" srcOrd="0" destOrd="0" parTransId="{E5B48B52-4A8B-4FE8-9EDC-650EAFF497A9}" sibTransId="{C01458D5-A50E-4FA6-B4B3-6A02E960B293}"/>
    <dgm:cxn modelId="{D04D4DC2-D41C-4376-9A66-A19CD69E46ED}" srcId="{613BE489-CD6C-498F-8C17-40A3485F0EEA}" destId="{7BDE34BC-BCA6-4D05-9973-C0EFEFFECBC8}" srcOrd="0" destOrd="0" parTransId="{385E638F-72FA-4550-A855-043660A02B39}" sibTransId="{95AD8D9B-8A37-449D-9B10-589947695172}"/>
    <dgm:cxn modelId="{1E61F3E6-1253-48B2-833E-5EBC2C6ED418}" type="presOf" srcId="{FBC2C0F5-CCE5-4A7D-B05A-D7CCF3B3DA99}" destId="{9A14081F-E102-48ED-99AC-B09978E3920E}" srcOrd="0" destOrd="0" presId="urn:microsoft.com/office/officeart/2005/8/layout/StepDownProcess"/>
    <dgm:cxn modelId="{80A6FB64-8242-4E06-881B-7808C8314EBB}" type="presParOf" srcId="{1BAB29E7-8014-45B7-B5FC-DEA667C34DF4}" destId="{39A142BD-81C8-45BD-9175-587A36D4E7CB}" srcOrd="0" destOrd="0" presId="urn:microsoft.com/office/officeart/2005/8/layout/StepDownProcess"/>
    <dgm:cxn modelId="{AACDE1A7-85E4-4A8B-91FE-917EDC8C3467}" type="presParOf" srcId="{39A142BD-81C8-45BD-9175-587A36D4E7CB}" destId="{D3EED86D-0658-4900-963E-885AC97671E9}" srcOrd="0" destOrd="0" presId="urn:microsoft.com/office/officeart/2005/8/layout/StepDownProcess"/>
    <dgm:cxn modelId="{D552DCCE-44BF-40D1-8A1E-CA647CF1F178}" type="presParOf" srcId="{39A142BD-81C8-45BD-9175-587A36D4E7CB}" destId="{707E0876-7A82-410D-BE53-163271699F47}" srcOrd="1" destOrd="0" presId="urn:microsoft.com/office/officeart/2005/8/layout/StepDownProcess"/>
    <dgm:cxn modelId="{5F985DD6-7386-4181-A8F2-0437DBC5449C}" type="presParOf" srcId="{39A142BD-81C8-45BD-9175-587A36D4E7CB}" destId="{9A14081F-E102-48ED-99AC-B09978E3920E}" srcOrd="2" destOrd="0" presId="urn:microsoft.com/office/officeart/2005/8/layout/StepDownProcess"/>
    <dgm:cxn modelId="{B0DFE202-CC49-4E2D-B8C3-AB075B803792}" type="presParOf" srcId="{1BAB29E7-8014-45B7-B5FC-DEA667C34DF4}" destId="{A82D82CA-8DE3-45A7-9B3D-05545A258168}" srcOrd="1" destOrd="0" presId="urn:microsoft.com/office/officeart/2005/8/layout/StepDownProcess"/>
    <dgm:cxn modelId="{33647F98-CF77-4573-AC91-76C55E887492}" type="presParOf" srcId="{1BAB29E7-8014-45B7-B5FC-DEA667C34DF4}" destId="{5DB1DFD9-8989-4A95-A972-B84999CCDD80}" srcOrd="2" destOrd="0" presId="urn:microsoft.com/office/officeart/2005/8/layout/StepDownProcess"/>
    <dgm:cxn modelId="{1C8F7065-6DBD-4DFA-8CA7-B048F79F4999}" type="presParOf" srcId="{5DB1DFD9-8989-4A95-A972-B84999CCDD80}" destId="{1474D848-1100-445A-AED2-99AD1B5BC552}" srcOrd="0" destOrd="0" presId="urn:microsoft.com/office/officeart/2005/8/layout/StepDownProcess"/>
    <dgm:cxn modelId="{57021846-9CE8-46BD-A0AB-3A2960293D1F}" type="presParOf" srcId="{5DB1DFD9-8989-4A95-A972-B84999CCDD80}" destId="{3B376E83-ED93-4DB5-B47D-FE5E9535B35A}" srcOrd="1" destOrd="0" presId="urn:microsoft.com/office/officeart/2005/8/layout/StepDownProcess"/>
    <dgm:cxn modelId="{C8336997-D143-4C99-AD35-701CCE7DB21F}" type="presParOf" srcId="{5DB1DFD9-8989-4A95-A972-B84999CCDD80}" destId="{30832526-B779-443D-91F6-F3A6D81D357A}" srcOrd="2" destOrd="0" presId="urn:microsoft.com/office/officeart/2005/8/layout/StepDownProcess"/>
    <dgm:cxn modelId="{B08DAC28-E9AF-42C7-82FD-7749A8D39A96}" type="presParOf" srcId="{1BAB29E7-8014-45B7-B5FC-DEA667C34DF4}" destId="{9BB71E8A-DDFF-4A0B-816E-D74335A68DDB}" srcOrd="3" destOrd="0" presId="urn:microsoft.com/office/officeart/2005/8/layout/StepDownProcess"/>
    <dgm:cxn modelId="{1EBFCB4E-4BFF-4D07-BAC3-9A7547DEC44B}" type="presParOf" srcId="{1BAB29E7-8014-45B7-B5FC-DEA667C34DF4}" destId="{E06411A5-877A-4073-BE11-ABFECC9416AA}" srcOrd="4" destOrd="0" presId="urn:microsoft.com/office/officeart/2005/8/layout/StepDownProcess"/>
    <dgm:cxn modelId="{311F238B-AD99-4591-A837-B4C19F3CCCCC}" type="presParOf" srcId="{E06411A5-877A-4073-BE11-ABFECC9416AA}" destId="{FEEDC509-4171-4C11-A981-D70BA819EF78}" srcOrd="0" destOrd="0" presId="urn:microsoft.com/office/officeart/2005/8/layout/StepDownProcess"/>
    <dgm:cxn modelId="{547A1E74-87C5-4125-9772-883B17B27AFE}" type="presParOf" srcId="{E06411A5-877A-4073-BE11-ABFECC9416AA}" destId="{0CBCA1CB-4C63-4B9E-8B58-94A5F634320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E7F24-BD99-4F9D-B72E-2C12FB4E5DD1}">
      <dsp:nvSpPr>
        <dsp:cNvPr id="0" name=""/>
        <dsp:cNvSpPr/>
      </dsp:nvSpPr>
      <dsp:spPr>
        <a:xfrm>
          <a:off x="3450304" y="455923"/>
          <a:ext cx="3614990" cy="3614990"/>
        </a:xfrm>
        <a:prstGeom prst="blockArc">
          <a:avLst>
            <a:gd name="adj1" fmla="val 13114286"/>
            <a:gd name="adj2" fmla="val 16200000"/>
            <a:gd name="adj3" fmla="val 3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90ADA-8C2F-4053-911D-ED573F2D9C58}">
      <dsp:nvSpPr>
        <dsp:cNvPr id="0" name=""/>
        <dsp:cNvSpPr/>
      </dsp:nvSpPr>
      <dsp:spPr>
        <a:xfrm>
          <a:off x="3450304" y="455923"/>
          <a:ext cx="3614990" cy="3614990"/>
        </a:xfrm>
        <a:prstGeom prst="blockArc">
          <a:avLst>
            <a:gd name="adj1" fmla="val 10028571"/>
            <a:gd name="adj2" fmla="val 13114286"/>
            <a:gd name="adj3" fmla="val 3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59A79-9DBA-4286-B100-F0FB49EF8046}">
      <dsp:nvSpPr>
        <dsp:cNvPr id="0" name=""/>
        <dsp:cNvSpPr/>
      </dsp:nvSpPr>
      <dsp:spPr>
        <a:xfrm>
          <a:off x="3450304" y="455923"/>
          <a:ext cx="3614990" cy="3614990"/>
        </a:xfrm>
        <a:prstGeom prst="blockArc">
          <a:avLst>
            <a:gd name="adj1" fmla="val 6942857"/>
            <a:gd name="adj2" fmla="val 10028571"/>
            <a:gd name="adj3" fmla="val 3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BB2F9-CEB2-4C80-9BA2-C763DCD9F380}">
      <dsp:nvSpPr>
        <dsp:cNvPr id="0" name=""/>
        <dsp:cNvSpPr/>
      </dsp:nvSpPr>
      <dsp:spPr>
        <a:xfrm>
          <a:off x="3450304" y="455923"/>
          <a:ext cx="3614990" cy="3614990"/>
        </a:xfrm>
        <a:prstGeom prst="blockArc">
          <a:avLst>
            <a:gd name="adj1" fmla="val 3857143"/>
            <a:gd name="adj2" fmla="val 6942857"/>
            <a:gd name="adj3" fmla="val 3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A7081-001B-4D88-8B40-5DAED149EC62}">
      <dsp:nvSpPr>
        <dsp:cNvPr id="0" name=""/>
        <dsp:cNvSpPr/>
      </dsp:nvSpPr>
      <dsp:spPr>
        <a:xfrm>
          <a:off x="3450304" y="455923"/>
          <a:ext cx="3614990" cy="3614990"/>
        </a:xfrm>
        <a:prstGeom prst="blockArc">
          <a:avLst>
            <a:gd name="adj1" fmla="val 771429"/>
            <a:gd name="adj2" fmla="val 3857143"/>
            <a:gd name="adj3" fmla="val 3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8E787-1ABF-4963-A441-B0145CF669E9}">
      <dsp:nvSpPr>
        <dsp:cNvPr id="0" name=""/>
        <dsp:cNvSpPr/>
      </dsp:nvSpPr>
      <dsp:spPr>
        <a:xfrm>
          <a:off x="3450304" y="455923"/>
          <a:ext cx="3614990" cy="3614990"/>
        </a:xfrm>
        <a:prstGeom prst="blockArc">
          <a:avLst>
            <a:gd name="adj1" fmla="val 19285714"/>
            <a:gd name="adj2" fmla="val 771429"/>
            <a:gd name="adj3" fmla="val 3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0F277-809F-4CB6-BA3E-973A9E49FFD8}">
      <dsp:nvSpPr>
        <dsp:cNvPr id="0" name=""/>
        <dsp:cNvSpPr/>
      </dsp:nvSpPr>
      <dsp:spPr>
        <a:xfrm>
          <a:off x="3450304" y="455923"/>
          <a:ext cx="3614990" cy="3614990"/>
        </a:xfrm>
        <a:prstGeom prst="blockArc">
          <a:avLst>
            <a:gd name="adj1" fmla="val 16200000"/>
            <a:gd name="adj2" fmla="val 19285714"/>
            <a:gd name="adj3" fmla="val 3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992B4-CEB5-42BE-A700-EC46DD08CB28}">
      <dsp:nvSpPr>
        <dsp:cNvPr id="0" name=""/>
        <dsp:cNvSpPr/>
      </dsp:nvSpPr>
      <dsp:spPr>
        <a:xfrm>
          <a:off x="4556931" y="1562550"/>
          <a:ext cx="1401737" cy="1401737"/>
        </a:xfrm>
        <a:prstGeom prst="ellipse">
          <a:avLst/>
        </a:prstGeom>
        <a:solidFill>
          <a:srgbClr val="2631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F3E700"/>
              </a:solidFill>
            </a:rPr>
            <a:t>Multi-Channel Fundraising</a:t>
          </a:r>
        </a:p>
      </dsp:txBody>
      <dsp:txXfrm>
        <a:off x="4762211" y="1767830"/>
        <a:ext cx="991177" cy="991177"/>
      </dsp:txXfrm>
    </dsp:sp>
    <dsp:sp modelId="{47FB4F1B-290F-4EA5-BEBF-543931C97EDA}">
      <dsp:nvSpPr>
        <dsp:cNvPr id="0" name=""/>
        <dsp:cNvSpPr/>
      </dsp:nvSpPr>
      <dsp:spPr>
        <a:xfrm>
          <a:off x="4767191" y="639"/>
          <a:ext cx="981216" cy="981216"/>
        </a:xfrm>
        <a:prstGeom prst="ellipse">
          <a:avLst/>
        </a:prstGeom>
        <a:solidFill>
          <a:srgbClr val="2631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Individual Donor</a:t>
          </a:r>
        </a:p>
      </dsp:txBody>
      <dsp:txXfrm>
        <a:off x="4910887" y="144335"/>
        <a:ext cx="693824" cy="693824"/>
      </dsp:txXfrm>
    </dsp:sp>
    <dsp:sp modelId="{AEEEDBF4-E73E-4D2F-9D6C-95BE702BEFCF}">
      <dsp:nvSpPr>
        <dsp:cNvPr id="0" name=""/>
        <dsp:cNvSpPr/>
      </dsp:nvSpPr>
      <dsp:spPr>
        <a:xfrm>
          <a:off x="6152731" y="667880"/>
          <a:ext cx="981216" cy="981216"/>
        </a:xfrm>
        <a:prstGeom prst="ellipse">
          <a:avLst/>
        </a:prstGeom>
        <a:solidFill>
          <a:srgbClr val="2631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Corporate Partner</a:t>
          </a:r>
        </a:p>
      </dsp:txBody>
      <dsp:txXfrm>
        <a:off x="6296427" y="811576"/>
        <a:ext cx="693824" cy="693824"/>
      </dsp:txXfrm>
    </dsp:sp>
    <dsp:sp modelId="{C8020F94-F4AF-4F9F-B855-835DD487B2E6}">
      <dsp:nvSpPr>
        <dsp:cNvPr id="0" name=""/>
        <dsp:cNvSpPr/>
      </dsp:nvSpPr>
      <dsp:spPr>
        <a:xfrm>
          <a:off x="6494931" y="2167156"/>
          <a:ext cx="981216" cy="981216"/>
        </a:xfrm>
        <a:prstGeom prst="ellipse">
          <a:avLst/>
        </a:prstGeom>
        <a:solidFill>
          <a:srgbClr val="2631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Legacy Giving</a:t>
          </a:r>
        </a:p>
      </dsp:txBody>
      <dsp:txXfrm>
        <a:off x="6638627" y="2310852"/>
        <a:ext cx="693824" cy="693824"/>
      </dsp:txXfrm>
    </dsp:sp>
    <dsp:sp modelId="{E8B7731A-B798-45CB-9B6F-AE885ADCD33C}">
      <dsp:nvSpPr>
        <dsp:cNvPr id="0" name=""/>
        <dsp:cNvSpPr/>
      </dsp:nvSpPr>
      <dsp:spPr>
        <a:xfrm>
          <a:off x="5519280" y="3369482"/>
          <a:ext cx="1014872" cy="981216"/>
        </a:xfrm>
        <a:prstGeom prst="ellipse">
          <a:avLst/>
        </a:prstGeom>
        <a:solidFill>
          <a:srgbClr val="2631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Foundation</a:t>
          </a:r>
        </a:p>
      </dsp:txBody>
      <dsp:txXfrm>
        <a:off x="5667905" y="3513178"/>
        <a:ext cx="717622" cy="693824"/>
      </dsp:txXfrm>
    </dsp:sp>
    <dsp:sp modelId="{753A5715-889D-4453-8CF0-12ECC308C6EB}">
      <dsp:nvSpPr>
        <dsp:cNvPr id="0" name=""/>
        <dsp:cNvSpPr/>
      </dsp:nvSpPr>
      <dsp:spPr>
        <a:xfrm>
          <a:off x="3998275" y="3369482"/>
          <a:ext cx="981216" cy="981216"/>
        </a:xfrm>
        <a:prstGeom prst="ellipse">
          <a:avLst/>
        </a:prstGeom>
        <a:solidFill>
          <a:srgbClr val="2631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Online Campaign</a:t>
          </a:r>
        </a:p>
      </dsp:txBody>
      <dsp:txXfrm>
        <a:off x="4141971" y="3513178"/>
        <a:ext cx="693824" cy="693824"/>
      </dsp:txXfrm>
    </dsp:sp>
    <dsp:sp modelId="{35DD417F-B106-48D7-A7EC-4F0C834A4CDA}">
      <dsp:nvSpPr>
        <dsp:cNvPr id="0" name=""/>
        <dsp:cNvSpPr/>
      </dsp:nvSpPr>
      <dsp:spPr>
        <a:xfrm>
          <a:off x="3039452" y="2167156"/>
          <a:ext cx="981216" cy="981216"/>
        </a:xfrm>
        <a:prstGeom prst="ellipse">
          <a:avLst/>
        </a:prstGeom>
        <a:solidFill>
          <a:srgbClr val="2631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Events</a:t>
          </a:r>
        </a:p>
      </dsp:txBody>
      <dsp:txXfrm>
        <a:off x="3183148" y="2310852"/>
        <a:ext cx="693824" cy="693824"/>
      </dsp:txXfrm>
    </dsp:sp>
    <dsp:sp modelId="{586CE914-466E-4497-912E-217CB5C8FD6C}">
      <dsp:nvSpPr>
        <dsp:cNvPr id="0" name=""/>
        <dsp:cNvSpPr/>
      </dsp:nvSpPr>
      <dsp:spPr>
        <a:xfrm>
          <a:off x="3381652" y="667880"/>
          <a:ext cx="981216" cy="981216"/>
        </a:xfrm>
        <a:prstGeom prst="ellipse">
          <a:avLst/>
        </a:prstGeom>
        <a:solidFill>
          <a:srgbClr val="2631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3E700"/>
              </a:solidFill>
              <a:latin typeface="Arial" panose="020B0604020202020204" pitchFamily="34" charset="0"/>
              <a:cs typeface="Arial" panose="020B0604020202020204" pitchFamily="34" charset="0"/>
            </a:rPr>
            <a:t>Email Marketing</a:t>
          </a:r>
        </a:p>
      </dsp:txBody>
      <dsp:txXfrm>
        <a:off x="3525348" y="811576"/>
        <a:ext cx="693824" cy="693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ED86D-0658-4900-963E-885AC97671E9}">
      <dsp:nvSpPr>
        <dsp:cNvPr id="0" name=""/>
        <dsp:cNvSpPr/>
      </dsp:nvSpPr>
      <dsp:spPr>
        <a:xfrm rot="5400000">
          <a:off x="2351651" y="1271326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E0876-7A82-410D-BE53-163271699F47}">
      <dsp:nvSpPr>
        <dsp:cNvPr id="0" name=""/>
        <dsp:cNvSpPr/>
      </dsp:nvSpPr>
      <dsp:spPr>
        <a:xfrm>
          <a:off x="2053759" y="24930"/>
          <a:ext cx="1892792" cy="1324893"/>
        </a:xfrm>
        <a:prstGeom prst="roundRect">
          <a:avLst>
            <a:gd name="adj" fmla="val 16670"/>
          </a:avLst>
        </a:prstGeom>
        <a:solidFill>
          <a:srgbClr val="2631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Arial" panose="020B0604020202020204" pitchFamily="34" charset="0"/>
              <a:cs typeface="Arial" panose="020B0604020202020204" pitchFamily="34" charset="0"/>
            </a:rPr>
            <a:t>4 billion</a:t>
          </a:r>
        </a:p>
      </dsp:txBody>
      <dsp:txXfrm>
        <a:off x="2118447" y="89618"/>
        <a:ext cx="1763416" cy="1195517"/>
      </dsp:txXfrm>
    </dsp:sp>
    <dsp:sp modelId="{9A14081F-E102-48ED-99AC-B09978E3920E}">
      <dsp:nvSpPr>
        <dsp:cNvPr id="0" name=""/>
        <dsp:cNvSpPr/>
      </dsp:nvSpPr>
      <dsp:spPr>
        <a:xfrm>
          <a:off x="3946551" y="151288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Statista</a:t>
          </a:r>
        </a:p>
      </dsp:txBody>
      <dsp:txXfrm>
        <a:off x="3946551" y="151288"/>
        <a:ext cx="1376636" cy="1070837"/>
      </dsp:txXfrm>
    </dsp:sp>
    <dsp:sp modelId="{1474D848-1100-445A-AED2-99AD1B5BC552}">
      <dsp:nvSpPr>
        <dsp:cNvPr id="0" name=""/>
        <dsp:cNvSpPr/>
      </dsp:nvSpPr>
      <dsp:spPr>
        <a:xfrm rot="5400000">
          <a:off x="3920977" y="2759619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76E83-ED93-4DB5-B47D-FE5E9535B35A}">
      <dsp:nvSpPr>
        <dsp:cNvPr id="0" name=""/>
        <dsp:cNvSpPr/>
      </dsp:nvSpPr>
      <dsp:spPr>
        <a:xfrm>
          <a:off x="3623085" y="1513222"/>
          <a:ext cx="1892792" cy="1324893"/>
        </a:xfrm>
        <a:prstGeom prst="roundRect">
          <a:avLst>
            <a:gd name="adj" fmla="val 16670"/>
          </a:avLst>
        </a:prstGeom>
        <a:solidFill>
          <a:srgbClr val="2631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Arial" panose="020B0604020202020204" pitchFamily="34" charset="0"/>
              <a:cs typeface="Arial" panose="020B0604020202020204" pitchFamily="34" charset="0"/>
            </a:rPr>
            <a:t>$37 billion</a:t>
          </a:r>
        </a:p>
      </dsp:txBody>
      <dsp:txXfrm>
        <a:off x="3687773" y="1577910"/>
        <a:ext cx="1763416" cy="1195517"/>
      </dsp:txXfrm>
    </dsp:sp>
    <dsp:sp modelId="{30832526-B779-443D-91F6-F3A6D81D357A}">
      <dsp:nvSpPr>
        <dsp:cNvPr id="0" name=""/>
        <dsp:cNvSpPr/>
      </dsp:nvSpPr>
      <dsp:spPr>
        <a:xfrm>
          <a:off x="5515877" y="1639581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Blackbaud</a:t>
          </a:r>
        </a:p>
      </dsp:txBody>
      <dsp:txXfrm>
        <a:off x="5515877" y="1639581"/>
        <a:ext cx="1376636" cy="1070837"/>
      </dsp:txXfrm>
    </dsp:sp>
    <dsp:sp modelId="{FEEDC509-4171-4C11-A981-D70BA819EF78}">
      <dsp:nvSpPr>
        <dsp:cNvPr id="0" name=""/>
        <dsp:cNvSpPr/>
      </dsp:nvSpPr>
      <dsp:spPr>
        <a:xfrm>
          <a:off x="5192411" y="3001514"/>
          <a:ext cx="1892792" cy="1324893"/>
        </a:xfrm>
        <a:prstGeom prst="roundRect">
          <a:avLst>
            <a:gd name="adj" fmla="val 16670"/>
          </a:avLst>
        </a:prstGeom>
        <a:solidFill>
          <a:srgbClr val="2631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rgbClr val="F3E700"/>
              </a:solidFill>
              <a:latin typeface="Arial" panose="020B0604020202020204" pitchFamily="34" charset="0"/>
              <a:cs typeface="Arial" panose="020B0604020202020204" pitchFamily="34" charset="0"/>
            </a:rPr>
            <a:t>40%</a:t>
          </a:r>
        </a:p>
      </dsp:txBody>
      <dsp:txXfrm>
        <a:off x="5257099" y="3066202"/>
        <a:ext cx="1763416" cy="1195517"/>
      </dsp:txXfrm>
    </dsp:sp>
    <dsp:sp modelId="{0CBCA1CB-4C63-4B9E-8B58-94A5F634320E}">
      <dsp:nvSpPr>
        <dsp:cNvPr id="0" name=""/>
        <dsp:cNvSpPr/>
      </dsp:nvSpPr>
      <dsp:spPr>
        <a:xfrm>
          <a:off x="7085203" y="3127873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Qgiv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85203" y="3127873"/>
        <a:ext cx="1376636" cy="1070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1B08-E0F2-4450-8089-F46F26F9F8E7}" type="datetimeFigureOut">
              <a:rPr lang="es-AR" smtClean="0"/>
              <a:t>8/2/2021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202-740E-4582-AE94-83C2C538C72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659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1B08-E0F2-4450-8089-F46F26F9F8E7}" type="datetimeFigureOut">
              <a:rPr lang="es-AR" smtClean="0"/>
              <a:t>8/2/2021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202-740E-4582-AE94-83C2C538C72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773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1B08-E0F2-4450-8089-F46F26F9F8E7}" type="datetimeFigureOut">
              <a:rPr lang="es-AR" smtClean="0"/>
              <a:t>8/2/2021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202-740E-4582-AE94-83C2C538C72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81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1B08-E0F2-4450-8089-F46F26F9F8E7}" type="datetimeFigureOut">
              <a:rPr lang="es-AR" smtClean="0"/>
              <a:t>8/2/2021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202-740E-4582-AE94-83C2C538C72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10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1B08-E0F2-4450-8089-F46F26F9F8E7}" type="datetimeFigureOut">
              <a:rPr lang="es-AR" smtClean="0"/>
              <a:t>8/2/2021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202-740E-4582-AE94-83C2C538C72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962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1B08-E0F2-4450-8089-F46F26F9F8E7}" type="datetimeFigureOut">
              <a:rPr lang="es-AR" smtClean="0"/>
              <a:t>8/2/2021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202-740E-4582-AE94-83C2C538C72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488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1B08-E0F2-4450-8089-F46F26F9F8E7}" type="datetimeFigureOut">
              <a:rPr lang="es-AR" smtClean="0"/>
              <a:t>8/2/2021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202-740E-4582-AE94-83C2C538C72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168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1B08-E0F2-4450-8089-F46F26F9F8E7}" type="datetimeFigureOut">
              <a:rPr lang="es-AR" smtClean="0"/>
              <a:t>8/2/2021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202-740E-4582-AE94-83C2C538C72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312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1B08-E0F2-4450-8089-F46F26F9F8E7}" type="datetimeFigureOut">
              <a:rPr lang="es-AR" smtClean="0"/>
              <a:t>8/2/2021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202-740E-4582-AE94-83C2C538C72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991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1B08-E0F2-4450-8089-F46F26F9F8E7}" type="datetimeFigureOut">
              <a:rPr lang="es-AR" smtClean="0"/>
              <a:t>8/2/2021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202-740E-4582-AE94-83C2C538C72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668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1B08-E0F2-4450-8089-F46F26F9F8E7}" type="datetimeFigureOut">
              <a:rPr lang="es-AR" smtClean="0"/>
              <a:t>8/2/2021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202-740E-4582-AE94-83C2C538C72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9253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Raleway"/>
              </a:defRPr>
            </a:lvl1pPr>
          </a:lstStyle>
          <a:p>
            <a:fld id="{AC7B1B08-E0F2-4450-8089-F46F26F9F8E7}" type="datetimeFigureOut">
              <a:rPr lang="es-AR" smtClean="0"/>
              <a:pPr/>
              <a:t>8/2/2021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Raleway"/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Raleway"/>
              </a:defRPr>
            </a:lvl1pPr>
          </a:lstStyle>
          <a:p>
            <a:fld id="{65513202-740E-4582-AE94-83C2C538C728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570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Raleway"/>
          <a:ea typeface="+mj-ea"/>
          <a:cs typeface="Raleway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Raleway"/>
          <a:ea typeface="+mn-ea"/>
          <a:cs typeface="Raleway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aleway"/>
          <a:ea typeface="+mn-ea"/>
          <a:cs typeface="Raleway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Raleway"/>
          <a:ea typeface="+mn-ea"/>
          <a:cs typeface="Raleway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aleway"/>
          <a:ea typeface="+mn-ea"/>
          <a:cs typeface="Raleway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aleway"/>
          <a:ea typeface="+mn-ea"/>
          <a:cs typeface="Raleway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618954" y="0"/>
            <a:ext cx="5573046" cy="6858000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97" y="1307230"/>
            <a:ext cx="3519755" cy="203411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374236" y="2274838"/>
            <a:ext cx="39605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A Foot In The Door: 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ow to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uccessfully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nboard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ubscribers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onprofit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newsletter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 flipH="1">
            <a:off x="6466114" y="0"/>
            <a:ext cx="152840" cy="6858000"/>
          </a:xfrm>
          <a:prstGeom prst="rect">
            <a:avLst/>
          </a:prstGeom>
          <a:solidFill>
            <a:srgbClr val="E7D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C10A4-2A91-4CBC-8BD3-614B4A3B5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97" y="3737977"/>
            <a:ext cx="3519755" cy="15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8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F9E28A-D57E-4975-8CAB-2C9F57EF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The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Dont’s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E75C5E-F872-4D6F-8980-30B2625BF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581"/>
            <a:ext cx="12058650" cy="1380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90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F9E28A-D57E-4975-8CAB-2C9F57EF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The Do’s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175C66-57A4-4CB5-836D-C67E81382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49" y="1217861"/>
            <a:ext cx="7141502" cy="4800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71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F9E28A-D57E-4975-8CAB-2C9F57EF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The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Dont’s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FD290-61A8-4903-A379-01B09537C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1507154"/>
            <a:ext cx="8886825" cy="4330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81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4A0F90-D58C-459E-AF25-3EC4D19B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The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Dont’s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D5D220-D623-4F44-A18C-DFDA55446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19" y="1977007"/>
            <a:ext cx="9573961" cy="32103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43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6DD0E4-B791-462F-908A-31876FE3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The Do’s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CF3D7A1-A72D-4DFF-A69C-D1747FC24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7813"/>
            <a:ext cx="10515600" cy="41287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14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6DD0E4-B791-462F-908A-31876FE3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The Do’s But…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70E8C60-2CC0-4B3F-8E3B-E53C4BFE7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9" y="1691504"/>
            <a:ext cx="10515600" cy="3890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895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7C1C76-D3FD-40E8-8F71-77013AEC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Ask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534AAF9-EF59-4D23-97A2-D0C7E4DB2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10" y="1690688"/>
            <a:ext cx="6513979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8074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7C1C76-D3FD-40E8-8F71-77013AEC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Ask: Show Value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1C5125-B68E-4039-85EA-0EA182614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9790"/>
            <a:ext cx="10515600" cy="21323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556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733FBB-81B7-4588-A4EB-A3B97A18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Ask: Active Subscribers!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12BBC5-80B6-47B1-A7CA-1D8C87027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12" y="1463675"/>
            <a:ext cx="5558776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064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E8BAE2-CFEF-4029-A602-CAF53F16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Ask: Who? What? How?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D66E119-CCD9-4F09-B9C3-7EDA68C30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43" y="2377553"/>
            <a:ext cx="7792304" cy="1537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604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E564BF-7555-414B-A0C1-DEDB61AD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Ephraim Gopin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88817FE0-AE0C-4474-AA0A-D716A1573F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77" y="1690688"/>
            <a:ext cx="4034646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233AFCB-1334-4E5C-8D96-0C524C4F1A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Founder, 1832 Communications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Partner with nonprofits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build relationships and boost fundraising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through smart and effective marketing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Proven track record of growing donor and user bases, increasing donations and building brand awareness</a:t>
            </a:r>
          </a:p>
        </p:txBody>
      </p:sp>
    </p:spTree>
    <p:extLst>
      <p:ext uri="{BB962C8B-B14F-4D97-AF65-F5344CB8AC3E}">
        <p14:creationId xmlns:p14="http://schemas.microsoft.com/office/powerpoint/2010/main" val="2936817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47BCB8-1F75-443B-8CA4-58868DED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Fields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FE335B1-EC94-4FAE-95EE-D1A679AC0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11" y="1690688"/>
            <a:ext cx="6649378" cy="40677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829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F77A42-AFD8-416D-B82A-4C8D1650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Fields: Expert Opinion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847973-B31D-4684-894F-DB14025F2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03" y="1085850"/>
            <a:ext cx="9303193" cy="51973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21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47BCB8-1F75-443B-8CA4-58868DED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Fields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21276D-EEF3-4DEF-8674-75CBFAEF5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1041"/>
            <a:ext cx="10515600" cy="28377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474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E4A80-B78B-4AD8-9ABA-36D06C8A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Fields No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Part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DCCD61-0E8F-4CD5-A01D-84F3C09F5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9921"/>
            <a:ext cx="10515600" cy="2926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459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E4A80-B78B-4AD8-9ABA-36D06C8A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Fields No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Part 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D7CAF3D-F187-4A2C-90AE-569A4AAAA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96" y="1597025"/>
            <a:ext cx="7988358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340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C844E-3836-455C-98FA-D139A1522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39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Fields </a:t>
            </a:r>
            <a:r>
              <a:rPr lang="en-US" dirty="0"/>
              <a:t>🤦‍♂️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570FEE-C01A-41C7-A254-0D7446CAD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35" y="985449"/>
            <a:ext cx="2184840" cy="51248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038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E4A80-B78B-4AD8-9ABA-36D06C8A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Fields: Off To A Good Start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4CE915-17B5-4C9B-87D5-845E062DC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37" y="1490663"/>
            <a:ext cx="9130676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93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E4A80-B78B-4AD8-9ABA-36D06C8A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Fields: Not A Great Ending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854D05-A53C-4D15-9D22-2B2496E35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71" y="1490663"/>
            <a:ext cx="9126257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245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6DD0E4-B791-462F-908A-31876FE3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Fields: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66C357-68F0-4478-874C-CD1E6EC29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1504"/>
            <a:ext cx="10515600" cy="3766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5821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2F882-9000-4398-8BB1-655AD9A2C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92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Donation Page: Expert Opinion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176AABB-00B1-4463-BE40-DF58EE499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33" y="922135"/>
            <a:ext cx="7362567" cy="5013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17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E564BF-7555-414B-A0C1-DEDB61AD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Tweeting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BB1DB6A4-4C24-4A00-846A-9D4671DBD7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4379"/>
            <a:ext cx="5181600" cy="345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74FB3BF-3E1D-49BC-B49A-4E037640AD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Please tag us: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@Qgiv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@EphraimGopin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Please add hashtag: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#QgivWebinar</a:t>
            </a:r>
          </a:p>
        </p:txBody>
      </p:sp>
    </p:spTree>
    <p:extLst>
      <p:ext uri="{BB962C8B-B14F-4D97-AF65-F5344CB8AC3E}">
        <p14:creationId xmlns:p14="http://schemas.microsoft.com/office/powerpoint/2010/main" val="2653554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65B908-005D-447A-BF94-3587A582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Donation Form: Opt-In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86AFD0-B7D3-4C5D-891D-72983509C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77" y="1915171"/>
            <a:ext cx="6822046" cy="27044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01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65B908-005D-447A-BF94-3587A582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Donation Form: What?!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8F147A-194A-4806-A42F-D7022AE25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05" y="1690688"/>
            <a:ext cx="7245840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06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65B908-005D-447A-BF94-3587A582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39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Form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72777DE-B220-49F2-B779-A7E8D8313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75" y="1010438"/>
            <a:ext cx="3356250" cy="50315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8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65B908-005D-447A-BF94-3587A582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39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Form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CDAECA-3B4C-4682-ACA8-A55709AFA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64909"/>
            <a:ext cx="11873935" cy="1851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746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9014D-C6F0-44F2-9C41-9DEF85DE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Gratitude Attitude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0CD294-23EE-4A69-BC39-17A8EE6ED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690688"/>
            <a:ext cx="6527007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871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9014D-C6F0-44F2-9C41-9DEF85DE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Gratitude Checklist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E82841-9174-4A83-B12C-189DFF2D45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3E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Immediacy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3E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Mobile friendly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3E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Good subject line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3E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Sent by a person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C8AC1-4346-4288-8164-F1B95F55D8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3E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Personalized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3E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Easy on the eye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3E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Warm and friendly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3E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Set expectations</a:t>
            </a:r>
          </a:p>
        </p:txBody>
      </p:sp>
    </p:spTree>
    <p:extLst>
      <p:ext uri="{BB962C8B-B14F-4D97-AF65-F5344CB8AC3E}">
        <p14:creationId xmlns:p14="http://schemas.microsoft.com/office/powerpoint/2010/main" val="1875156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81145-ADE5-4E20-B8B2-DAC2C982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Opinion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2106B4-9B70-4528-8AB7-7402BF8D8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53" y="986541"/>
            <a:ext cx="5372893" cy="53728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262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6B823-DD8D-4120-A999-D2E978CA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Gratitude Attitude: On Site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557E9C-5813-4601-8611-78C252BBD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76" y="1690688"/>
            <a:ext cx="6548247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524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6B823-DD8D-4120-A999-D2E978CA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Gratitude Attitude: On Site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518677-C178-4EC6-9383-0320808B5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81" y="1690688"/>
            <a:ext cx="7202438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113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6B823-DD8D-4120-A999-D2E978CA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Gratitude Attitude: On Site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AEC677D-B8B2-46AB-95F7-85B9B25C6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78" y="1539875"/>
            <a:ext cx="9933844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54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E564BF-7555-414B-A0C1-DEDB61AD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We’ll Be Learning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A31EE-B679-4055-9275-3733212047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Strategy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Form location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ask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Form fields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Donation form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Welcome email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Always be testing!</a:t>
            </a:r>
          </a:p>
          <a:p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23B8785-BB59-4275-B683-9FFFBF5B13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825625"/>
            <a:ext cx="5181600" cy="345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33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6B823-DD8D-4120-A999-D2E978CA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Gratitude Attitude: Welcome Email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29EC009-13D2-46C4-B172-50CE1A488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47" y="1690688"/>
            <a:ext cx="6815706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595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6B823-DD8D-4120-A999-D2E978CA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Gratitude Attitude: Welcome Email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B81FBE-1859-4141-9A3A-4A74F5924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92" y="1747407"/>
            <a:ext cx="7360016" cy="3363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266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6B823-DD8D-4120-A999-D2E978CA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Gratitude Attitude: Welcome Email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51A802-70CC-4B1B-B4A6-1A2B882F8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88" y="1690688"/>
            <a:ext cx="6659823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060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6B823-DD8D-4120-A999-D2E978CA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Gratitude Attitude: Welcome Email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A25C4A-C4C6-4092-A73F-320D854D1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98" y="1547813"/>
            <a:ext cx="5525603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615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BA57B-8CCA-4BD4-8003-CB401727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Gratitude Attitude: Welcome Email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477E64-A717-4227-89DC-D10E0A13FE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12" y="1825625"/>
            <a:ext cx="4394426" cy="39435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4375608-38A3-4EFB-AD1E-6AE1A601E8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22" y="1690688"/>
            <a:ext cx="3725655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8216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F4171-0FA9-4D36-A815-73DB9A81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Thanks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56660C-ED3A-43F0-B85A-33BED0A4B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09" y="1690688"/>
            <a:ext cx="8003781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393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F4171-0FA9-4D36-A815-73DB9A81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Thanks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5BDCEF4-A433-47D6-873F-D1771C23F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50" y="1690688"/>
            <a:ext cx="5676950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3247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F4171-0FA9-4D36-A815-73DB9A81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Thanks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70BA32-3E0C-47A3-8742-77883FEDA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84" y="1690688"/>
            <a:ext cx="6205232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484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76783-2E67-4383-8731-82A7594F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Be Testing!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5024FD-BA80-4EB0-9DA5-EA619780F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85" y="1633538"/>
            <a:ext cx="7135429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973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4CB4BD-1E4A-4838-B01E-0B660C5C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Test And Analyze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820A83-CCE4-4A33-9711-605448FE5E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3E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Form CTA</a:t>
            </a:r>
          </a:p>
          <a:p>
            <a:r>
              <a:rPr lang="en-US" sz="4000" dirty="0">
                <a:solidFill>
                  <a:srgbClr val="F3E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Subject line</a:t>
            </a:r>
          </a:p>
          <a:p>
            <a:r>
              <a:rPr lang="en-US" sz="4000" dirty="0">
                <a:solidFill>
                  <a:srgbClr val="F3E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Open rate and CTR</a:t>
            </a:r>
          </a:p>
          <a:p>
            <a:r>
              <a:rPr lang="en-US" sz="4000" dirty="0">
                <a:solidFill>
                  <a:srgbClr val="F3E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46FDAF-1817-40CB-8C0A-D3B198B20D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690688"/>
            <a:ext cx="5181600" cy="38848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9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2949FD-9969-4BD2-B666-2B9318F1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Coronaworld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97EF9D-9F2B-46D4-BDD8-B479B5AEA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52" y="1539875"/>
            <a:ext cx="7718895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6242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4CB4BD-1E4A-4838-B01E-0B660C5C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Onboarding Checklist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820A83-CCE4-4A33-9711-605448FE5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 location: Bottom, every page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ask: Give me a reason!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 fields: Email (and first name)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Donation page mention: Yes, opt-in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Gratitude: Pop-up message + welcome email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Always be testing!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12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EB6CB-AB9D-4F63-A9BC-F599E9E0E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7" y="417843"/>
            <a:ext cx="8086725" cy="5401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4834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4CB4BD-1E4A-4838-B01E-0B660C5C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Connect!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820A83-CCE4-4A33-9711-605448FE5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3724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1832communications.com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Ephraim Gopin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@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ephraimgopin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Daily NPO newsletter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/nonprofit-newsletter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offer: /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QgivRocks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263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question?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263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ephraim@1832comms.com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0EAE10-2C82-4A9C-96D2-BFE7CC7050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49" y="1739446"/>
            <a:ext cx="4351338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287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E75A2-572E-4B99-A6CD-25EC0669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Diversify Your Fundraising Portfolio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9B44A2A-A84F-4A37-94C1-97599AD79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393870"/>
              </p:ext>
            </p:extLst>
          </p:nvPr>
        </p:nvGraphicFramePr>
        <p:xfrm>
          <a:off x="838200" y="14636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638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2D7895-8A9B-4610-8936-E83ADF26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Stats To Know- And Take Advantage Of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81211A7-E541-46EE-9C86-5586585E7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591449"/>
              </p:ext>
            </p:extLst>
          </p:nvPr>
        </p:nvGraphicFramePr>
        <p:xfrm>
          <a:off x="838200" y="15779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936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EA5A80-9779-4EDB-AD75-B2B7C273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Marketing Strategy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A2E34F-FC01-428F-A037-95CE9D273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things to consider: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3E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Rule of 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3E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 vs. We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3E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Avg: Open 20.39%, CTR 2.66%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Campaign Monitor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3E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6 emails aren’t delivered (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470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9543"/>
            <a:ext cx="12192000" cy="718456"/>
          </a:xfrm>
          <a:prstGeom prst="rect">
            <a:avLst/>
          </a:prstGeom>
          <a:solidFill>
            <a:srgbClr val="27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6283234"/>
            <a:ext cx="715052" cy="427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22046C-BB66-4690-BEE0-A5AFACC7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Location, Location, Location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F0D6B4C-EE40-4710-8E5E-1C59C43F1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538288"/>
            <a:ext cx="6527007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890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482</Words>
  <Application>Microsoft Office PowerPoint</Application>
  <PresentationFormat>Widescreen</PresentationFormat>
  <Paragraphs>112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Raleway</vt:lpstr>
      <vt:lpstr>Wingdings</vt:lpstr>
      <vt:lpstr>Tema de Office</vt:lpstr>
      <vt:lpstr>PowerPoint Presentation</vt:lpstr>
      <vt:lpstr>Ephraim Gopin</vt:lpstr>
      <vt:lpstr>Live Tweeting</vt:lpstr>
      <vt:lpstr>What We’ll Be Learning</vt:lpstr>
      <vt:lpstr>Coronaworld</vt:lpstr>
      <vt:lpstr>Diversify Your Fundraising Portfolio</vt:lpstr>
      <vt:lpstr>3 Stats To Know- And Take Advantage Of</vt:lpstr>
      <vt:lpstr>Email Marketing Strategy</vt:lpstr>
      <vt:lpstr>Location, Location, Location</vt:lpstr>
      <vt:lpstr>Location: The Dont’s</vt:lpstr>
      <vt:lpstr>Location: The Do’s</vt:lpstr>
      <vt:lpstr>Location: The Dont’s</vt:lpstr>
      <vt:lpstr>Location: The Dont’s</vt:lpstr>
      <vt:lpstr>Location: The Do’s</vt:lpstr>
      <vt:lpstr>Location: The Do’s But…</vt:lpstr>
      <vt:lpstr>The Ask</vt:lpstr>
      <vt:lpstr>The Ask: Show Value</vt:lpstr>
      <vt:lpstr>The Ask: Active Subscribers!</vt:lpstr>
      <vt:lpstr>The Ask: Who? What? How?</vt:lpstr>
      <vt:lpstr>Form Fields</vt:lpstr>
      <vt:lpstr>Form Fields: Expert Opinion</vt:lpstr>
      <vt:lpstr>Form Fields</vt:lpstr>
      <vt:lpstr>Form Fields No No: Part 1</vt:lpstr>
      <vt:lpstr>Form Fields No No: Part 2</vt:lpstr>
      <vt:lpstr>Form Fields 🤦‍♂️</vt:lpstr>
      <vt:lpstr>Form Fields: Off To A Good Start</vt:lpstr>
      <vt:lpstr>Form Fields: Not A Great Ending</vt:lpstr>
      <vt:lpstr>Form Fields: Yes!</vt:lpstr>
      <vt:lpstr>Donation Page: Expert Opinion</vt:lpstr>
      <vt:lpstr>Donation Form: Opt-In</vt:lpstr>
      <vt:lpstr>Donation Form: What?!</vt:lpstr>
      <vt:lpstr>Bad Form</vt:lpstr>
      <vt:lpstr>Bad Form</vt:lpstr>
      <vt:lpstr>Gratitude Attitude</vt:lpstr>
      <vt:lpstr>Gratitude Checklist</vt:lpstr>
      <vt:lpstr>Expert Opinion</vt:lpstr>
      <vt:lpstr>Gratitude Attitude: On Site</vt:lpstr>
      <vt:lpstr>Gratitude Attitude: On Site</vt:lpstr>
      <vt:lpstr>Gratitude Attitude: On Site</vt:lpstr>
      <vt:lpstr>Gratitude Attitude: Welcome Email</vt:lpstr>
      <vt:lpstr>Gratitude Attitude: Welcome Email</vt:lpstr>
      <vt:lpstr>Gratitude Attitude: Welcome Email</vt:lpstr>
      <vt:lpstr>Gratitude Attitude: Welcome Email</vt:lpstr>
      <vt:lpstr>Gratitude Attitude: Welcome Email</vt:lpstr>
      <vt:lpstr>No Thanks</vt:lpstr>
      <vt:lpstr>No Thanks</vt:lpstr>
      <vt:lpstr>No Thanks</vt:lpstr>
      <vt:lpstr>Always Be Testing!</vt:lpstr>
      <vt:lpstr>What To Test And Analyze</vt:lpstr>
      <vt:lpstr>Email Onboarding Checklist</vt:lpstr>
      <vt:lpstr>PowerPoint Presentation</vt:lpstr>
      <vt:lpstr>Let’s Connect!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Ephraim Gopin</cp:lastModifiedBy>
  <cp:revision>101</cp:revision>
  <dcterms:created xsi:type="dcterms:W3CDTF">2020-06-04T05:37:23Z</dcterms:created>
  <dcterms:modified xsi:type="dcterms:W3CDTF">2021-02-08T18:56:14Z</dcterms:modified>
</cp:coreProperties>
</file>